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74" r:id="rId2"/>
    <p:sldId id="286" r:id="rId3"/>
    <p:sldId id="275" r:id="rId4"/>
    <p:sldId id="288" r:id="rId5"/>
    <p:sldId id="475" r:id="rId6"/>
    <p:sldId id="276" r:id="rId7"/>
    <p:sldId id="283" r:id="rId8"/>
    <p:sldId id="284" r:id="rId9"/>
    <p:sldId id="296" r:id="rId10"/>
    <p:sldId id="438" r:id="rId11"/>
    <p:sldId id="441" r:id="rId12"/>
    <p:sldId id="443" r:id="rId13"/>
    <p:sldId id="444" r:id="rId14"/>
    <p:sldId id="446" r:id="rId15"/>
    <p:sldId id="447" r:id="rId16"/>
    <p:sldId id="448" r:id="rId17"/>
    <p:sldId id="452" r:id="rId18"/>
    <p:sldId id="449" r:id="rId19"/>
    <p:sldId id="463" r:id="rId20"/>
    <p:sldId id="464" r:id="rId21"/>
    <p:sldId id="468" r:id="rId22"/>
    <p:sldId id="469" r:id="rId23"/>
    <p:sldId id="456" r:id="rId24"/>
    <p:sldId id="474" r:id="rId25"/>
    <p:sldId id="292" r:id="rId26"/>
    <p:sldId id="297" r:id="rId27"/>
    <p:sldId id="26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526B957-7D94-4C1F-9810-447F1C532776}">
          <p14:sldIdLst>
            <p14:sldId id="274"/>
            <p14:sldId id="286"/>
            <p14:sldId id="275"/>
            <p14:sldId id="288"/>
            <p14:sldId id="475"/>
            <p14:sldId id="276"/>
            <p14:sldId id="283"/>
            <p14:sldId id="284"/>
            <p14:sldId id="296"/>
            <p14:sldId id="438"/>
            <p14:sldId id="441"/>
            <p14:sldId id="443"/>
            <p14:sldId id="444"/>
            <p14:sldId id="446"/>
            <p14:sldId id="447"/>
            <p14:sldId id="448"/>
            <p14:sldId id="452"/>
            <p14:sldId id="449"/>
            <p14:sldId id="463"/>
            <p14:sldId id="464"/>
            <p14:sldId id="468"/>
            <p14:sldId id="469"/>
            <p14:sldId id="456"/>
            <p14:sldId id="474"/>
            <p14:sldId id="292"/>
            <p14:sldId id="297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50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234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3D7F7-97BD-49D0-B9CE-923848E1B6BB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8408D-2EBE-4F4F-8185-A57A1590B9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280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886967"/>
            <a:ext cx="8062664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789040"/>
            <a:ext cx="737686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94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16832"/>
            <a:ext cx="8229600" cy="42093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71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26774" y="671005"/>
            <a:ext cx="8188601" cy="745212"/>
          </a:xfrm>
        </p:spPr>
        <p:txBody>
          <a:bodyPr>
            <a:noAutofit/>
          </a:bodyPr>
          <a:lstStyle>
            <a:lvl1pPr algn="l">
              <a:defRPr sz="2700" spc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7C995C6-BBB5-3B4F-9763-5F55B3916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4" y="1661160"/>
            <a:ext cx="8188601" cy="475771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14313" indent="483300">
              <a:buFont typeface="Arial" panose="020B0604020202020204" pitchFamily="34" charset="0"/>
              <a:buChar char="•"/>
              <a:defRPr sz="21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8588" indent="-128588"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8588" indent="-128588"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28588" indent="-128588"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B9A7BB-7DE5-2F4E-9007-FC9F29658CCA}"/>
              </a:ext>
            </a:extLst>
          </p:cNvPr>
          <p:cNvCxnSpPr>
            <a:cxnSpLocks/>
          </p:cNvCxnSpPr>
          <p:nvPr userDrawn="1"/>
        </p:nvCxnSpPr>
        <p:spPr>
          <a:xfrm>
            <a:off x="526774" y="1416217"/>
            <a:ext cx="818860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34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7544" y="1700809"/>
            <a:ext cx="8208912" cy="72008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95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06900"/>
            <a:ext cx="8027169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906713"/>
            <a:ext cx="802716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14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6707088" cy="93610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24944"/>
            <a:ext cx="4038600" cy="32012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24944"/>
            <a:ext cx="4038600" cy="32012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87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6707088" cy="93610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23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4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44824"/>
            <a:ext cx="5111750" cy="42813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96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72816"/>
            <a:ext cx="5486400" cy="2954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89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7C3808-D0E5-4D15-A9FF-8BA6ECFFB88B}" type="datetimeFigureOut">
              <a:rPr lang="en-GB" smtClean="0"/>
              <a:pPr/>
              <a:t>11/09/2023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D2E422D-0E65-4B81-9088-EA407164B4A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00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50" r:id="rId3"/>
    <p:sldLayoutId id="2147483651" r:id="rId4"/>
    <p:sldLayoutId id="2147483652" r:id="rId5"/>
    <p:sldLayoutId id="2147483654" r:id="rId6"/>
    <p:sldLayoutId id="2147483664" r:id="rId7"/>
    <p:sldLayoutId id="2147483656" r:id="rId8"/>
    <p:sldLayoutId id="2147483657" r:id="rId9"/>
    <p:sldLayoutId id="2147483658" r:id="rId10"/>
    <p:sldLayoutId id="2147483676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lex.Coddington@strath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lasses.myplace.strath.ac.uk/mod/resource/view.php?id=1880447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es.myplace.strath.ac.uk/mod/resource/view.php?id=1880447" TargetMode="External"/><Relationship Id="rId2" Type="http://schemas.openxmlformats.org/officeDocument/2006/relationships/hyperlink" Target="https://classes.myplace.strath.ac.uk/course/view.php?id=16839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lasses.myplace.strath.ac.uk/course/view.php?id=26708" TargetMode="External"/><Relationship Id="rId4" Type="http://schemas.openxmlformats.org/officeDocument/2006/relationships/hyperlink" Target="https://classes.myplace.strath.ac.uk/course/view.php?id=25507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classes.myplace.strath.ac.uk/mod/page/view.php?id=772439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ocal.cis.strath.ac.uk/wp/extras/projects/CS408.php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CS 408 Individual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Alex Coddington</a:t>
            </a:r>
          </a:p>
          <a:p>
            <a:endParaRPr lang="en-GB" sz="1800" dirty="0">
              <a:hlinkClick r:id="rId2"/>
            </a:endParaRPr>
          </a:p>
          <a:p>
            <a:r>
              <a:rPr lang="en-GB" sz="1800" dirty="0">
                <a:hlinkClick r:id="rId2"/>
              </a:rPr>
              <a:t>Alex.Coddington@strath.ac.uk</a:t>
            </a:r>
            <a:endParaRPr lang="en-GB" sz="1800" dirty="0"/>
          </a:p>
          <a:p>
            <a:r>
              <a:rPr lang="en-GB" sz="1800" dirty="0"/>
              <a:t>LT1410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0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4E02FA-6E56-1F46-A91F-4F3518DC8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Project Management is about risk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35CFD-4ACF-8449-96EF-30FFF8BA7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4" y="2103120"/>
            <a:ext cx="5009322" cy="3568288"/>
          </a:xfrm>
        </p:spPr>
        <p:txBody>
          <a:bodyPr/>
          <a:lstStyle/>
          <a:p>
            <a:r>
              <a:rPr lang="en-US" dirty="0"/>
              <a:t>In any </a:t>
            </a:r>
            <a:r>
              <a:rPr lang="en-US" dirty="0" err="1"/>
              <a:t>endeavour</a:t>
            </a:r>
            <a:r>
              <a:rPr lang="en-US" dirty="0"/>
              <a:t>, you manage risk</a:t>
            </a:r>
          </a:p>
          <a:p>
            <a:r>
              <a:rPr lang="en-US" dirty="0"/>
              <a:t>E.g., Going sailing – wear a life jacket</a:t>
            </a:r>
          </a:p>
          <a:p>
            <a:r>
              <a:rPr lang="en-US" dirty="0"/>
              <a:t>If you nurture the skills I’m going to talk about (and avoid the pitfalls), you minimize your chances of</a:t>
            </a:r>
          </a:p>
          <a:p>
            <a:pPr lvl="1"/>
            <a:r>
              <a:rPr lang="en-US" dirty="0"/>
              <a:t>Having a great project experience</a:t>
            </a:r>
          </a:p>
          <a:p>
            <a:pPr lvl="1"/>
            <a:r>
              <a:rPr lang="en-US" dirty="0"/>
              <a:t>A high project mark</a:t>
            </a:r>
          </a:p>
          <a:p>
            <a:endParaRPr lang="en-US" dirty="0"/>
          </a:p>
        </p:txBody>
      </p:sp>
      <p:pic>
        <p:nvPicPr>
          <p:cNvPr id="3074" name="Picture 2" descr="Risk, Risk Management, Risk Assessment">
            <a:extLst>
              <a:ext uri="{FF2B5EF4-FFF2-40B4-BE49-F238E27FC236}">
                <a16:creationId xmlns:a16="http://schemas.microsoft.com/office/drawing/2014/main" id="{10DE9DF6-0648-E241-B7F8-4993B4179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557" y="2462703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614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DC7739-6590-1C42-BA75-69228CF7E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Skills you will learn/need for your project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F7F301B6-4E6D-9844-BDBA-F43D7CF132BF}"/>
              </a:ext>
            </a:extLst>
          </p:cNvPr>
          <p:cNvSpPr/>
          <p:nvPr/>
        </p:nvSpPr>
        <p:spPr>
          <a:xfrm>
            <a:off x="2282309" y="2881466"/>
            <a:ext cx="4866968" cy="2400300"/>
          </a:xfrm>
          <a:prstGeom prst="triangl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693B45-0932-1247-BB04-1BE49B477661}"/>
              </a:ext>
            </a:extLst>
          </p:cNvPr>
          <p:cNvSpPr/>
          <p:nvPr/>
        </p:nvSpPr>
        <p:spPr>
          <a:xfrm>
            <a:off x="3476479" y="2442885"/>
            <a:ext cx="2550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Time Management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0A18E5-09CC-7B4B-983E-800825888536}"/>
              </a:ext>
            </a:extLst>
          </p:cNvPr>
          <p:cNvSpPr/>
          <p:nvPr/>
        </p:nvSpPr>
        <p:spPr>
          <a:xfrm>
            <a:off x="7184407" y="5074508"/>
            <a:ext cx="164314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Perseverance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AC8B1C-9920-A441-BDCC-1F49F3C4B9D6}"/>
              </a:ext>
            </a:extLst>
          </p:cNvPr>
          <p:cNvSpPr/>
          <p:nvPr/>
        </p:nvSpPr>
        <p:spPr>
          <a:xfrm>
            <a:off x="402734" y="5074508"/>
            <a:ext cx="189840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Professionalism</a:t>
            </a:r>
          </a:p>
        </p:txBody>
      </p:sp>
      <p:pic>
        <p:nvPicPr>
          <p:cNvPr id="5122" name="Picture 2" descr="Thumb, Positive, Finger, Excellent">
            <a:extLst>
              <a:ext uri="{FF2B5EF4-FFF2-40B4-BE49-F238E27FC236}">
                <a16:creationId xmlns:a16="http://schemas.microsoft.com/office/drawing/2014/main" id="{EF50E1BD-40F8-8C4A-931D-52A97D1CA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290" y="3404938"/>
            <a:ext cx="1126152" cy="164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440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792E6C-41E7-444E-97E4-8EC3D4795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Time Management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BA6C6C-3922-B14C-ADA5-F4204DBA0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Reality Check</a:t>
            </a:r>
          </a:p>
          <a:p>
            <a:pPr indent="342900"/>
            <a:r>
              <a:rPr lang="en-US" sz="2800" dirty="0"/>
              <a:t>Time flies; Project work doesn’t</a:t>
            </a:r>
          </a:p>
          <a:p>
            <a:pPr indent="342900"/>
            <a:r>
              <a:rPr lang="en-US" sz="2800" dirty="0"/>
              <a:t>There will always be other deadlines to distract</a:t>
            </a:r>
          </a:p>
          <a:p>
            <a:pPr indent="342900"/>
            <a:r>
              <a:rPr lang="en-US" sz="2800" dirty="0"/>
              <a:t>Christmas fever looms all December</a:t>
            </a:r>
          </a:p>
          <a:p>
            <a:r>
              <a:rPr lang="en-US" sz="2800" dirty="0"/>
              <a:t>When you look again … January will be here and panic might set in</a:t>
            </a:r>
          </a:p>
          <a:p>
            <a:r>
              <a:rPr lang="en-US" sz="2800" dirty="0"/>
              <a:t>If you panic, you can’t think straight, and that will slow you down even further</a:t>
            </a:r>
          </a:p>
        </p:txBody>
      </p:sp>
      <p:pic>
        <p:nvPicPr>
          <p:cNvPr id="7170" name="Picture 2" descr="Spiral, Ribbon, Green, Whirl, Swirl, Fall, Drop">
            <a:extLst>
              <a:ext uri="{FF2B5EF4-FFF2-40B4-BE49-F238E27FC236}">
                <a16:creationId xmlns:a16="http://schemas.microsoft.com/office/drawing/2014/main" id="{1473DF7D-DAFB-7A4C-921C-021EEF73C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879" y="2200385"/>
            <a:ext cx="1974518" cy="152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846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3D2016-679D-FF48-8C40-3A56219DBCE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852410" y="1097280"/>
            <a:ext cx="685800" cy="240030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934889-35ED-3C4F-9407-7948C3F97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So what should you do?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20E99-10E6-8F4D-9765-C557E21F6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Take time to plan</a:t>
            </a:r>
          </a:p>
          <a:p>
            <a:pPr indent="342900"/>
            <a:r>
              <a:rPr lang="en-US" sz="2800" dirty="0"/>
              <a:t>Yes, I know, it’s boring</a:t>
            </a:r>
          </a:p>
          <a:p>
            <a:pPr indent="342900"/>
            <a:r>
              <a:rPr lang="en-US" sz="2800" dirty="0"/>
              <a:t>But it really pays dividends</a:t>
            </a:r>
          </a:p>
          <a:p>
            <a:r>
              <a:rPr lang="en-US" sz="2800" dirty="0"/>
              <a:t>Create a spreadsheet and record all the activities you need to do along with a deadline for each</a:t>
            </a:r>
          </a:p>
          <a:p>
            <a:r>
              <a:rPr lang="en-US" sz="2800" dirty="0"/>
              <a:t>Build in some flexibility AND rest times (Christmas)</a:t>
            </a:r>
          </a:p>
          <a:p>
            <a:r>
              <a:rPr lang="en-US" sz="2800" dirty="0"/>
              <a:t>Check things off (great!) and know if you’re lapsing </a:t>
            </a:r>
          </a:p>
        </p:txBody>
      </p:sp>
      <p:pic>
        <p:nvPicPr>
          <p:cNvPr id="6" name="Picture 2" descr="Questionnaire, Customer, Examining, Business, Internet">
            <a:extLst>
              <a:ext uri="{FF2B5EF4-FFF2-40B4-BE49-F238E27FC236}">
                <a16:creationId xmlns:a16="http://schemas.microsoft.com/office/drawing/2014/main" id="{D9851E87-4178-9549-94ED-2938B065C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392" y="4311222"/>
            <a:ext cx="1552504" cy="155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en, Books, Paper, Document, Office">
            <a:extLst>
              <a:ext uri="{FF2B5EF4-FFF2-40B4-BE49-F238E27FC236}">
                <a16:creationId xmlns:a16="http://schemas.microsoft.com/office/drawing/2014/main" id="{369D01F1-AAEF-3F4C-A63B-17BCED2C8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974" y="1097281"/>
            <a:ext cx="3388922" cy="224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850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6DEC4F-DF9B-2845-9BDB-F263F6BCF41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852410" y="1097280"/>
            <a:ext cx="685800" cy="240030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00A36E-C641-6149-9B29-8E845BEE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Professionalism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277F2F-88B1-9442-BEBD-0D95904B7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Highly valued in industry</a:t>
            </a:r>
          </a:p>
          <a:p>
            <a:r>
              <a:rPr lang="en-US" sz="2800" b="1" dirty="0"/>
              <a:t>Punctuality</a:t>
            </a:r>
            <a:r>
              <a:rPr lang="en-US" sz="2800" dirty="0"/>
              <a:t> is important</a:t>
            </a:r>
          </a:p>
          <a:p>
            <a:pPr indent="342900"/>
            <a:r>
              <a:rPr lang="en-US" sz="2800" dirty="0"/>
              <a:t>Lateness creates a bad impression</a:t>
            </a:r>
          </a:p>
          <a:p>
            <a:pPr indent="342900"/>
            <a:r>
              <a:rPr lang="en-US" sz="2800" dirty="0"/>
              <a:t>If you have a problem, let your supervisor know</a:t>
            </a:r>
          </a:p>
          <a:p>
            <a:r>
              <a:rPr lang="en-US" sz="2800" b="1" dirty="0"/>
              <a:t>Preparedness</a:t>
            </a:r>
          </a:p>
          <a:p>
            <a:pPr indent="342900"/>
            <a:r>
              <a:rPr lang="en-US" sz="2800" dirty="0"/>
              <a:t>Go to meetings with some discussion points and questions</a:t>
            </a:r>
          </a:p>
        </p:txBody>
      </p:sp>
      <p:pic>
        <p:nvPicPr>
          <p:cNvPr id="9218" name="Picture 2" descr="Hand Clock, Clock, Time, Hand, Minute, Face, Hour">
            <a:extLst>
              <a:ext uri="{FF2B5EF4-FFF2-40B4-BE49-F238E27FC236}">
                <a16:creationId xmlns:a16="http://schemas.microsoft.com/office/drawing/2014/main" id="{CBF7BE5A-5DBC-EF42-B434-7810D00AE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B6C7CF"/>
              </a:clrFrom>
              <a:clrTo>
                <a:srgbClr val="B6C7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9" t="15269" r="16094" b="15357"/>
          <a:stretch/>
        </p:blipFill>
        <p:spPr bwMode="auto">
          <a:xfrm>
            <a:off x="6947260" y="880761"/>
            <a:ext cx="2075949" cy="211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AE03520-91B3-7B41-B31F-A64AC49327F2}"/>
              </a:ext>
            </a:extLst>
          </p:cNvPr>
          <p:cNvSpPr/>
          <p:nvPr/>
        </p:nvSpPr>
        <p:spPr>
          <a:xfrm>
            <a:off x="6947260" y="899681"/>
            <a:ext cx="2075949" cy="206546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43885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00A36E-C641-6149-9B29-8E845BEE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Professionalism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277F2F-88B1-9442-BEBD-0D95904B7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Preparedness</a:t>
            </a:r>
          </a:p>
          <a:p>
            <a:pPr indent="342900"/>
            <a:r>
              <a:rPr lang="en-US" sz="2800" dirty="0"/>
              <a:t>If you do your time management properly, you can speak to your supervisor about potential issues in progressing</a:t>
            </a:r>
          </a:p>
          <a:p>
            <a:r>
              <a:rPr lang="en-US" sz="2800" b="1" dirty="0"/>
              <a:t>Communication</a:t>
            </a:r>
          </a:p>
          <a:p>
            <a:pPr lvl="1"/>
            <a:r>
              <a:rPr lang="en-US" sz="2800" dirty="0"/>
              <a:t>Let your supervisor know if you can’t make a meeting/ if you are ill/ If you have a flood at home/anything that will impact your project</a:t>
            </a:r>
          </a:p>
        </p:txBody>
      </p:sp>
    </p:spTree>
    <p:extLst>
      <p:ext uri="{BB962C8B-B14F-4D97-AF65-F5344CB8AC3E}">
        <p14:creationId xmlns:p14="http://schemas.microsoft.com/office/powerpoint/2010/main" val="3505128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00A36E-C641-6149-9B29-8E845BEE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Perseverance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277F2F-88B1-9442-BEBD-0D95904B7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4" y="2103120"/>
            <a:ext cx="6784552" cy="3568288"/>
          </a:xfrm>
        </p:spPr>
        <p:txBody>
          <a:bodyPr/>
          <a:lstStyle/>
          <a:p>
            <a:r>
              <a:rPr lang="en-US" sz="2800" dirty="0"/>
              <a:t>You will hit snags</a:t>
            </a:r>
          </a:p>
          <a:p>
            <a:r>
              <a:rPr lang="en-US" sz="2800" dirty="0"/>
              <a:t>This builds problem-solving skills</a:t>
            </a:r>
          </a:p>
          <a:p>
            <a:r>
              <a:rPr lang="en-US" sz="2800" dirty="0"/>
              <a:t>Pushing through these will show your ability to overcome adversity</a:t>
            </a:r>
          </a:p>
          <a:p>
            <a:r>
              <a:rPr lang="en-US" sz="2800" dirty="0"/>
              <a:t>Your supervisor is there to help you</a:t>
            </a:r>
          </a:p>
          <a:p>
            <a:pPr indent="540000"/>
            <a:endParaRPr lang="en-US" dirty="0"/>
          </a:p>
        </p:txBody>
      </p:sp>
      <p:pic>
        <p:nvPicPr>
          <p:cNvPr id="10242" name="Picture 2" descr="Sisyphus overcoming silhouette | Free SVG">
            <a:extLst>
              <a:ext uri="{FF2B5EF4-FFF2-40B4-BE49-F238E27FC236}">
                <a16:creationId xmlns:a16="http://schemas.microsoft.com/office/drawing/2014/main" id="{8F281928-F8DF-BC4A-ABD9-AA83ABE1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44189" y="1775894"/>
            <a:ext cx="518418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riangle 4">
            <a:extLst>
              <a:ext uri="{FF2B5EF4-FFF2-40B4-BE49-F238E27FC236}">
                <a16:creationId xmlns:a16="http://schemas.microsoft.com/office/drawing/2014/main" id="{5684BE40-8D27-1843-A5C4-E8A51AD0BB36}"/>
              </a:ext>
            </a:extLst>
          </p:cNvPr>
          <p:cNvSpPr/>
          <p:nvPr/>
        </p:nvSpPr>
        <p:spPr>
          <a:xfrm>
            <a:off x="907027" y="5569354"/>
            <a:ext cx="3033663" cy="420365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86590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00A36E-C641-6149-9B29-8E845BEE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Perseverance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277F2F-88B1-9442-BEBD-0D95904B7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Write</a:t>
            </a:r>
          </a:p>
          <a:p>
            <a:pPr indent="342900"/>
            <a:r>
              <a:rPr lang="en-US" sz="2800" dirty="0"/>
              <a:t>Write from day 1</a:t>
            </a:r>
          </a:p>
          <a:p>
            <a:pPr indent="342900"/>
            <a:r>
              <a:rPr lang="en-US" sz="2800" dirty="0"/>
              <a:t>Add to your dissertation every time you complete a phase of your project</a:t>
            </a:r>
          </a:p>
          <a:p>
            <a:pPr indent="540000"/>
            <a:r>
              <a:rPr lang="en-US" sz="2800" dirty="0"/>
              <a:t>Lit Review</a:t>
            </a:r>
          </a:p>
          <a:p>
            <a:pPr indent="540000"/>
            <a:r>
              <a:rPr lang="en-US" sz="2800" dirty="0"/>
              <a:t>Requirements Gathering etc.</a:t>
            </a:r>
          </a:p>
          <a:p>
            <a:pPr indent="-540000"/>
            <a:r>
              <a:rPr lang="en-US" sz="2800" dirty="0"/>
              <a:t>Write early, write often, return to polish</a:t>
            </a:r>
          </a:p>
          <a:p>
            <a:pPr indent="5400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364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E9A79B-2A76-FE44-8C1B-C3188F387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Project Work …</a:t>
            </a:r>
          </a:p>
        </p:txBody>
      </p:sp>
      <p:pic>
        <p:nvPicPr>
          <p:cNvPr id="12290" name="Picture 2" descr="How Did Usain Bolt Train To Become Fastest Man On Earth? – Built for  Athletes™">
            <a:extLst>
              <a:ext uri="{FF2B5EF4-FFF2-40B4-BE49-F238E27FC236}">
                <a16:creationId xmlns:a16="http://schemas.microsoft.com/office/drawing/2014/main" id="{CB968599-77C0-E141-9921-7AD4D00F1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64" y="2060320"/>
            <a:ext cx="3770057" cy="377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Olympics 2021: Is Mo Farah competing in Tokyo to defend titles? |  HeraldScotland">
            <a:extLst>
              <a:ext uri="{FF2B5EF4-FFF2-40B4-BE49-F238E27FC236}">
                <a16:creationId xmlns:a16="http://schemas.microsoft.com/office/drawing/2014/main" id="{5C43C8E1-7C40-CB4D-A269-FE5858F63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070" y="2615995"/>
            <a:ext cx="3489853" cy="236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81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742C9-D60E-CF42-AF8B-4C16E494E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Your dissertation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7C55F-6494-FF42-B522-49D882463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There is a Word and </a:t>
            </a:r>
            <a:r>
              <a:rPr lang="en-GB" sz="2800" dirty="0" err="1"/>
              <a:t>LateX</a:t>
            </a:r>
            <a:r>
              <a:rPr lang="en-GB" sz="2800" dirty="0"/>
              <a:t> template for you to use on </a:t>
            </a:r>
            <a:r>
              <a:rPr lang="en-GB" sz="2800" dirty="0" err="1"/>
              <a:t>MyPlace</a:t>
            </a:r>
            <a:endParaRPr lang="en-GB" sz="2800" dirty="0"/>
          </a:p>
          <a:p>
            <a:r>
              <a:rPr lang="en-GB" sz="2800" dirty="0"/>
              <a:t>Most important parts</a:t>
            </a:r>
          </a:p>
          <a:p>
            <a:pPr lvl="1"/>
            <a:r>
              <a:rPr lang="en-GB" sz="2400" dirty="0"/>
              <a:t>Structure, structure, structure</a:t>
            </a:r>
          </a:p>
          <a:p>
            <a:pPr lvl="1"/>
            <a:r>
              <a:rPr lang="en-GB" sz="2400" dirty="0"/>
              <a:t>Polishing and Refining take time</a:t>
            </a:r>
          </a:p>
          <a:p>
            <a:r>
              <a:rPr lang="en-GB" sz="2800" dirty="0"/>
              <a:t>A dissertation is NOT an elevator pitch</a:t>
            </a:r>
          </a:p>
        </p:txBody>
      </p:sp>
    </p:spTree>
    <p:extLst>
      <p:ext uri="{BB962C8B-B14F-4D97-AF65-F5344CB8AC3E}">
        <p14:creationId xmlns:p14="http://schemas.microsoft.com/office/powerpoint/2010/main" val="376443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CS 408 Individual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This is a significant </a:t>
            </a:r>
            <a:r>
              <a:rPr lang="en-GB" b="1" dirty="0"/>
              <a:t>independent </a:t>
            </a:r>
            <a:r>
              <a:rPr lang="en-GB" dirty="0"/>
              <a:t>project</a:t>
            </a:r>
          </a:p>
          <a:p>
            <a:pPr lvl="1"/>
            <a:r>
              <a:rPr lang="en-GB" dirty="0"/>
              <a:t>40-credit class = 400 nominal hours of work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You need to pass this class (40% or more) in order to qualify for the award of BSc Honours or MEng</a:t>
            </a:r>
          </a:p>
          <a:p>
            <a:r>
              <a:rPr lang="en-GB" dirty="0"/>
              <a:t>For BSc Honours, the mark for your project will normally contribute towards 25% of your overall mark</a:t>
            </a:r>
          </a:p>
        </p:txBody>
      </p:sp>
    </p:spTree>
    <p:extLst>
      <p:ext uri="{BB962C8B-B14F-4D97-AF65-F5344CB8AC3E}">
        <p14:creationId xmlns:p14="http://schemas.microsoft.com/office/powerpoint/2010/main" val="321399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107529A0-8282-49B5-A2C4-A33218E160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570192"/>
              </p:ext>
            </p:extLst>
          </p:nvPr>
        </p:nvGraphicFramePr>
        <p:xfrm>
          <a:off x="755576" y="548680"/>
          <a:ext cx="7238121" cy="600208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56896">
                  <a:extLst>
                    <a:ext uri="{9D8B030D-6E8A-4147-A177-3AD203B41FA5}">
                      <a16:colId xmlns:a16="http://schemas.microsoft.com/office/drawing/2014/main" val="57037085"/>
                    </a:ext>
                  </a:extLst>
                </a:gridCol>
                <a:gridCol w="1752531">
                  <a:extLst>
                    <a:ext uri="{9D8B030D-6E8A-4147-A177-3AD203B41FA5}">
                      <a16:colId xmlns:a16="http://schemas.microsoft.com/office/drawing/2014/main" val="1938694284"/>
                    </a:ext>
                  </a:extLst>
                </a:gridCol>
                <a:gridCol w="1937177">
                  <a:extLst>
                    <a:ext uri="{9D8B030D-6E8A-4147-A177-3AD203B41FA5}">
                      <a16:colId xmlns:a16="http://schemas.microsoft.com/office/drawing/2014/main" val="3964206640"/>
                    </a:ext>
                  </a:extLst>
                </a:gridCol>
                <a:gridCol w="1691517">
                  <a:extLst>
                    <a:ext uri="{9D8B030D-6E8A-4147-A177-3AD203B41FA5}">
                      <a16:colId xmlns:a16="http://schemas.microsoft.com/office/drawing/2014/main" val="2983021669"/>
                    </a:ext>
                  </a:extLst>
                </a:gridCol>
              </a:tblGrid>
              <a:tr h="661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>
                          <a:effectLst/>
                        </a:rPr>
                        <a:t>Software Development Based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 dirty="0">
                          <a:effectLst/>
                        </a:rPr>
                        <a:t>Experimentation-based with </a:t>
                      </a:r>
                      <a:r>
                        <a:rPr lang="en-GB" sz="1400" b="1" u="sng" dirty="0">
                          <a:effectLst/>
                        </a:rPr>
                        <a:t>Significant</a:t>
                      </a:r>
                      <a:r>
                        <a:rPr lang="en-GB" sz="1400" dirty="0">
                          <a:effectLst/>
                        </a:rPr>
                        <a:t> Software Development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 dirty="0">
                          <a:effectLst/>
                        </a:rPr>
                        <a:t>Experimentation-based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extLst>
                  <a:ext uri="{0D108BD9-81ED-4DB2-BD59-A6C34878D82A}">
                    <a16:rowId xmlns:a16="http://schemas.microsoft.com/office/drawing/2014/main" val="1944973261"/>
                  </a:ext>
                </a:extLst>
              </a:tr>
              <a:tr h="437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 i="1" dirty="0">
                          <a:effectLst/>
                        </a:rPr>
                        <a:t>Project progress presentation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 i="1" dirty="0">
                          <a:effectLst/>
                        </a:rPr>
                        <a:t>10%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 i="1" dirty="0">
                          <a:effectLst/>
                        </a:rPr>
                        <a:t>10%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 i="1" dirty="0">
                          <a:effectLst/>
                        </a:rPr>
                        <a:t>10%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extLst>
                  <a:ext uri="{0D108BD9-81ED-4DB2-BD59-A6C34878D82A}">
                    <a16:rowId xmlns:a16="http://schemas.microsoft.com/office/drawing/2014/main" val="1342392925"/>
                  </a:ext>
                </a:extLst>
              </a:tr>
              <a:tr h="213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 dirty="0">
                          <a:effectLst/>
                        </a:rPr>
                        <a:t>Product: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extLst>
                  <a:ext uri="{0D108BD9-81ED-4DB2-BD59-A6C34878D82A}">
                    <a16:rowId xmlns:a16="http://schemas.microsoft.com/office/drawing/2014/main" val="3726472165"/>
                  </a:ext>
                </a:extLst>
              </a:tr>
              <a:tr h="885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>
                          <a:effectLst/>
                        </a:rPr>
                        <a:t>Implementation (including documentation as this indicates maintainability)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>
                          <a:effectLst/>
                        </a:rPr>
                        <a:t>25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>
                          <a:effectLst/>
                        </a:rPr>
                        <a:t>20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>
                          <a:effectLst/>
                        </a:rPr>
                        <a:t>10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extLst>
                  <a:ext uri="{0D108BD9-81ED-4DB2-BD59-A6C34878D82A}">
                    <a16:rowId xmlns:a16="http://schemas.microsoft.com/office/drawing/2014/main" val="2014638045"/>
                  </a:ext>
                </a:extLst>
              </a:tr>
              <a:tr h="437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>
                          <a:effectLst/>
                        </a:rPr>
                        <a:t>Verification and Validation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>
                          <a:effectLst/>
                        </a:rPr>
                        <a:t>10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extLst>
                  <a:ext uri="{0D108BD9-81ED-4DB2-BD59-A6C34878D82A}">
                    <a16:rowId xmlns:a16="http://schemas.microsoft.com/office/drawing/2014/main" val="527430803"/>
                  </a:ext>
                </a:extLst>
              </a:tr>
              <a:tr h="213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 i="1" dirty="0">
                          <a:effectLst/>
                        </a:rPr>
                        <a:t>Product Total: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 i="1" dirty="0">
                          <a:effectLst/>
                        </a:rPr>
                        <a:t>35%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 i="1" dirty="0">
                          <a:effectLst/>
                        </a:rPr>
                        <a:t>25%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 i="1" dirty="0">
                          <a:effectLst/>
                        </a:rPr>
                        <a:t>15%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extLst>
                  <a:ext uri="{0D108BD9-81ED-4DB2-BD59-A6C34878D82A}">
                    <a16:rowId xmlns:a16="http://schemas.microsoft.com/office/drawing/2014/main" val="3170933021"/>
                  </a:ext>
                </a:extLst>
              </a:tr>
              <a:tr h="213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>
                          <a:effectLst/>
                        </a:rPr>
                        <a:t>Process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extLst>
                  <a:ext uri="{0D108BD9-81ED-4DB2-BD59-A6C34878D82A}">
                    <a16:rowId xmlns:a16="http://schemas.microsoft.com/office/drawing/2014/main" val="331008715"/>
                  </a:ext>
                </a:extLst>
              </a:tr>
              <a:tr h="661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 dirty="0">
                          <a:effectLst/>
                        </a:rPr>
                        <a:t>Background, methodology, analysis and documentation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>
                          <a:effectLst/>
                        </a:rPr>
                        <a:t>15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>
                          <a:effectLst/>
                        </a:rPr>
                        <a:t>20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>
                          <a:effectLst/>
                        </a:rPr>
                        <a:t>20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extLst>
                  <a:ext uri="{0D108BD9-81ED-4DB2-BD59-A6C34878D82A}">
                    <a16:rowId xmlns:a16="http://schemas.microsoft.com/office/drawing/2014/main" val="727554100"/>
                  </a:ext>
                </a:extLst>
              </a:tr>
              <a:tr h="437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>
                          <a:effectLst/>
                        </a:rPr>
                        <a:t>Design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>
                          <a:effectLst/>
                        </a:rPr>
                        <a:t>10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extLst>
                  <a:ext uri="{0D108BD9-81ED-4DB2-BD59-A6C34878D82A}">
                    <a16:rowId xmlns:a16="http://schemas.microsoft.com/office/drawing/2014/main" val="3689681708"/>
                  </a:ext>
                </a:extLst>
              </a:tr>
              <a:tr h="213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 i="1" dirty="0">
                          <a:effectLst/>
                        </a:rPr>
                        <a:t>Process Total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 i="1" dirty="0">
                          <a:effectLst/>
                        </a:rPr>
                        <a:t>25%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 i="1" dirty="0">
                          <a:effectLst/>
                        </a:rPr>
                        <a:t>25%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 i="1" dirty="0">
                          <a:effectLst/>
                        </a:rPr>
                        <a:t>25%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extLst>
                  <a:ext uri="{0D108BD9-81ED-4DB2-BD59-A6C34878D82A}">
                    <a16:rowId xmlns:a16="http://schemas.microsoft.com/office/drawing/2014/main" val="1290755394"/>
                  </a:ext>
                </a:extLst>
              </a:tr>
              <a:tr h="213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 i="1" dirty="0">
                          <a:effectLst/>
                        </a:rPr>
                        <a:t>Results and Evaluation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extLst>
                  <a:ext uri="{0D108BD9-81ED-4DB2-BD59-A6C34878D82A}">
                    <a16:rowId xmlns:a16="http://schemas.microsoft.com/office/drawing/2014/main" val="4247999363"/>
                  </a:ext>
                </a:extLst>
              </a:tr>
              <a:tr h="213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 i="1" dirty="0">
                          <a:effectLst/>
                        </a:rPr>
                        <a:t>15%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 i="1" dirty="0">
                          <a:effectLst/>
                        </a:rPr>
                        <a:t>25%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 i="1" dirty="0">
                          <a:effectLst/>
                        </a:rPr>
                        <a:t>35%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extLst>
                  <a:ext uri="{0D108BD9-81ED-4DB2-BD59-A6C34878D82A}">
                    <a16:rowId xmlns:a16="http://schemas.microsoft.com/office/drawing/2014/main" val="2530315537"/>
                  </a:ext>
                </a:extLst>
              </a:tr>
              <a:tr h="213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 i="1" dirty="0">
                          <a:effectLst/>
                        </a:rPr>
                        <a:t>Report Presentation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 i="1" dirty="0">
                          <a:effectLst/>
                        </a:rPr>
                        <a:t> 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 i="1" dirty="0">
                          <a:effectLst/>
                        </a:rPr>
                        <a:t> 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 i="1" dirty="0">
                          <a:effectLst/>
                        </a:rPr>
                        <a:t> 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extLst>
                  <a:ext uri="{0D108BD9-81ED-4DB2-BD59-A6C34878D82A}">
                    <a16:rowId xmlns:a16="http://schemas.microsoft.com/office/drawing/2014/main" val="4124657560"/>
                  </a:ext>
                </a:extLst>
              </a:tr>
              <a:tr h="213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 i="1">
                          <a:effectLst/>
                        </a:rPr>
                        <a:t>10%</a:t>
                      </a:r>
                      <a:endParaRPr lang="en-GB" sz="14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 i="1" dirty="0">
                          <a:effectLst/>
                        </a:rPr>
                        <a:t>10%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 i="1">
                          <a:effectLst/>
                        </a:rPr>
                        <a:t>10%</a:t>
                      </a:r>
                      <a:endParaRPr lang="en-GB" sz="14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extLst>
                  <a:ext uri="{0D108BD9-81ED-4DB2-BD59-A6C34878D82A}">
                    <a16:rowId xmlns:a16="http://schemas.microsoft.com/office/drawing/2014/main" val="1957902709"/>
                  </a:ext>
                </a:extLst>
              </a:tr>
              <a:tr h="213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 i="1" dirty="0">
                          <a:effectLst/>
                        </a:rPr>
                        <a:t>Student Performance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 i="1">
                          <a:effectLst/>
                        </a:rPr>
                        <a:t> </a:t>
                      </a:r>
                      <a:endParaRPr lang="en-GB" sz="14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 i="1" dirty="0">
                          <a:effectLst/>
                        </a:rPr>
                        <a:t> 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 i="1" dirty="0">
                          <a:effectLst/>
                        </a:rPr>
                        <a:t> 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extLst>
                  <a:ext uri="{0D108BD9-81ED-4DB2-BD59-A6C34878D82A}">
                    <a16:rowId xmlns:a16="http://schemas.microsoft.com/office/drawing/2014/main" val="2175945946"/>
                  </a:ext>
                </a:extLst>
              </a:tr>
              <a:tr h="213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 i="1" dirty="0">
                          <a:effectLst/>
                        </a:rPr>
                        <a:t>5%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 i="1">
                          <a:effectLst/>
                        </a:rPr>
                        <a:t>5%</a:t>
                      </a:r>
                      <a:endParaRPr lang="en-GB" sz="14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0" algn="l"/>
                        </a:tabLst>
                      </a:pPr>
                      <a:r>
                        <a:rPr lang="en-GB" sz="1400" i="1" dirty="0">
                          <a:effectLst/>
                        </a:rPr>
                        <a:t>5%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extLst>
                  <a:ext uri="{0D108BD9-81ED-4DB2-BD59-A6C34878D82A}">
                    <a16:rowId xmlns:a16="http://schemas.microsoft.com/office/drawing/2014/main" val="3044389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79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E5673-4FB2-B546-9180-708A0B750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822BC-E269-894B-9A23-D5313F45B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n-GB" sz="2800" b="1" dirty="0"/>
              <a:t>Abstract</a:t>
            </a:r>
            <a:r>
              <a:rPr lang="en-GB" sz="2800" dirty="0"/>
              <a:t>: Elevator pitch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2800" b="1" dirty="0"/>
              <a:t>Introduction</a:t>
            </a:r>
            <a:r>
              <a:rPr lang="en-GB" sz="2800" dirty="0"/>
              <a:t>: Runway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2800" b="1" dirty="0"/>
              <a:t>Taking Off</a:t>
            </a:r>
            <a:r>
              <a:rPr lang="en-GB" sz="2800" dirty="0"/>
              <a:t>: Tell the reader a story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2800" b="1" dirty="0"/>
              <a:t>Landing</a:t>
            </a:r>
            <a:r>
              <a:rPr lang="en-GB" sz="2800" dirty="0"/>
              <a:t>: Discussion &amp; Conclusion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2800" b="1" dirty="0"/>
              <a:t>Flight Experience</a:t>
            </a:r>
            <a:r>
              <a:rPr lang="en-GB" sz="2800" dirty="0"/>
              <a:t>: quality of writing and referencing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F4D942AF-A7D4-0647-BFE6-14AE73A45D81}"/>
              </a:ext>
            </a:extLst>
          </p:cNvPr>
          <p:cNvSpPr/>
          <p:nvPr/>
        </p:nvSpPr>
        <p:spPr>
          <a:xfrm>
            <a:off x="8391476" y="2103120"/>
            <a:ext cx="451500" cy="32928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438228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A36B6-51CB-B741-8B63-2F47109B3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Dissertation Length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7BF92-56B4-5F4C-A5AA-A1135207E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A project report should not exceed 30 pages of main text </a:t>
            </a:r>
          </a:p>
          <a:p>
            <a:r>
              <a:rPr lang="en-GB" sz="2800" dirty="0"/>
              <a:t>1.5 spacing </a:t>
            </a:r>
          </a:p>
          <a:p>
            <a:r>
              <a:rPr lang="en-GB" sz="2800" dirty="0"/>
              <a:t>Use sans serif font 11 point, e.g. Calibri with default margins</a:t>
            </a:r>
          </a:p>
          <a:p>
            <a:r>
              <a:rPr lang="en-GB" sz="2800" dirty="0"/>
              <a:t>A4 size with 1 inch edge on every side</a:t>
            </a:r>
          </a:p>
          <a:p>
            <a:r>
              <a:rPr lang="en-GB" sz="2800" dirty="0"/>
              <a:t>Plus title and abstract on title page </a:t>
            </a:r>
          </a:p>
          <a:p>
            <a:r>
              <a:rPr lang="en-GB" sz="2800" dirty="0"/>
              <a:t>There is no restriction on the total length including appendices </a:t>
            </a:r>
            <a:r>
              <a:rPr lang="en-GB" sz="2800" b="1" dirty="0">
                <a:solidFill>
                  <a:srgbClr val="FF0000"/>
                </a:solidFill>
              </a:rPr>
              <a:t>BUT markers are not obliged to read appendices</a:t>
            </a:r>
          </a:p>
        </p:txBody>
      </p:sp>
    </p:spTree>
    <p:extLst>
      <p:ext uri="{BB962C8B-B14F-4D97-AF65-F5344CB8AC3E}">
        <p14:creationId xmlns:p14="http://schemas.microsoft.com/office/powerpoint/2010/main" val="1046957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74F98-F40E-4E44-A824-A7DFEA876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Your supervisor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EB1F6-9DA1-0B44-9DC3-9CE80B265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Helps and advises</a:t>
            </a:r>
          </a:p>
          <a:p>
            <a:r>
              <a:rPr lang="en-US" sz="2800" dirty="0"/>
              <a:t>But will not take ownership</a:t>
            </a:r>
          </a:p>
          <a:p>
            <a:pPr lvl="1"/>
            <a:r>
              <a:rPr lang="en-US" sz="2400" dirty="0"/>
              <a:t>They will not debug your code</a:t>
            </a:r>
          </a:p>
          <a:p>
            <a:pPr lvl="1"/>
            <a:r>
              <a:rPr lang="en-US" sz="2400" dirty="0"/>
              <a:t>They will not correct spelling errors in your </a:t>
            </a:r>
            <a:r>
              <a:rPr lang="en-US" sz="2800" dirty="0"/>
              <a:t>dissertation</a:t>
            </a:r>
          </a:p>
          <a:p>
            <a:r>
              <a:rPr lang="en-US" sz="2800" dirty="0"/>
              <a:t>They WANT you to succeed</a:t>
            </a:r>
          </a:p>
          <a:p>
            <a:r>
              <a:rPr lang="en-US" sz="2800" dirty="0"/>
              <a:t>They WANT you to get a high grade</a:t>
            </a:r>
          </a:p>
          <a:p>
            <a:r>
              <a:rPr lang="en-US" sz="2800" dirty="0"/>
              <a:t>The onus is on you</a:t>
            </a:r>
          </a:p>
        </p:txBody>
      </p:sp>
      <p:pic>
        <p:nvPicPr>
          <p:cNvPr id="22530" name="Picture 2" descr="Pointing, Finger, Gesture, Index Finger">
            <a:extLst>
              <a:ext uri="{FF2B5EF4-FFF2-40B4-BE49-F238E27FC236}">
                <a16:creationId xmlns:a16="http://schemas.microsoft.com/office/drawing/2014/main" id="{1E99AEB2-F04A-8546-9DF4-A5C09A19F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203" y="4235864"/>
            <a:ext cx="2824163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931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89C98-5D8E-2B45-8A46-D1E5D3508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Email Protocol</a:t>
            </a:r>
            <a:r>
              <a:rPr lang="en-GB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9D1FE-2AB3-B64A-8FD1-BC1D9E291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If you want to arrange a meeting</a:t>
            </a:r>
          </a:p>
          <a:p>
            <a:pPr lvl="1"/>
            <a:r>
              <a:rPr lang="en-GB" sz="2400" dirty="0"/>
              <a:t>Send an email</a:t>
            </a:r>
          </a:p>
          <a:p>
            <a:pPr lvl="1"/>
            <a:r>
              <a:rPr lang="en-GB" sz="2400" dirty="0"/>
              <a:t>State your availability (when you’re not in lectures/labs)</a:t>
            </a:r>
          </a:p>
          <a:p>
            <a:pPr lvl="1"/>
            <a:r>
              <a:rPr lang="en-GB" sz="2400" dirty="0"/>
              <a:t>Regular Project Meeting/Need to report a personal issue/urgency</a:t>
            </a:r>
          </a:p>
          <a:p>
            <a:r>
              <a:rPr lang="en-GB" sz="2800" dirty="0"/>
              <a:t>If you’re sending chapters</a:t>
            </a:r>
          </a:p>
          <a:p>
            <a:pPr lvl="1"/>
            <a:r>
              <a:rPr lang="en-GB" sz="2400" dirty="0"/>
              <a:t>Ask your supervisor which format they would prefer</a:t>
            </a:r>
          </a:p>
          <a:p>
            <a:pPr lvl="1"/>
            <a:r>
              <a:rPr lang="en-GB" sz="2400" dirty="0"/>
              <a:t>Don’t expect feedback the next day</a:t>
            </a:r>
          </a:p>
          <a:p>
            <a:pPr lvl="2"/>
            <a:endParaRPr lang="en-GB" dirty="0"/>
          </a:p>
        </p:txBody>
      </p:sp>
      <p:pic>
        <p:nvPicPr>
          <p:cNvPr id="5" name="Graphic 4" descr="Email with solid fill">
            <a:extLst>
              <a:ext uri="{FF2B5EF4-FFF2-40B4-BE49-F238E27FC236}">
                <a16:creationId xmlns:a16="http://schemas.microsoft.com/office/drawing/2014/main" id="{6BA18B31-7362-A543-BBE3-96B259F59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5862" y="857251"/>
            <a:ext cx="1973612" cy="197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15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You need to submit your project choices by 12pm, 22/09/2022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Project Choices</a:t>
            </a:r>
          </a:p>
        </p:txBody>
      </p:sp>
    </p:spTree>
    <p:extLst>
      <p:ext uri="{BB962C8B-B14F-4D97-AF65-F5344CB8AC3E}">
        <p14:creationId xmlns:p14="http://schemas.microsoft.com/office/powerpoint/2010/main" val="172842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Any Questions?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07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2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777440"/>
              </p:ext>
            </p:extLst>
          </p:nvPr>
        </p:nvGraphicFramePr>
        <p:xfrm>
          <a:off x="457200" y="2708275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Activities</a:t>
                      </a:r>
                      <a:r>
                        <a:rPr lang="en-GB" baseline="0" dirty="0"/>
                        <a:t> or Deliverables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S1: Week 0: Monday 11/09/2023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Project</a:t>
                      </a:r>
                      <a:r>
                        <a:rPr lang="en-GB" baseline="0" dirty="0"/>
                        <a:t> offerings available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S1: Week 1: Friday 22/09/2023, 12pm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Project choices due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S1: Week 2: Friday 29/09/2023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Project allocation 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S1: Week 10: Friday 24/11/2023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Project Progress Report due (12 pages)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S2: Week 0: Thursday 11/01/2024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Project Progress Presentation (10 slides)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836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S2: Week 11: Tuesday 26/03/2024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Final Project Submission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302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S2: Week 11: Thursday 28/03/2024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Project Demo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886052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Timetable of Key Dates</a:t>
            </a:r>
          </a:p>
        </p:txBody>
      </p:sp>
    </p:spTree>
    <p:extLst>
      <p:ext uri="{BB962C8B-B14F-4D97-AF65-F5344CB8AC3E}">
        <p14:creationId xmlns:p14="http://schemas.microsoft.com/office/powerpoint/2010/main" val="265547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Please read the </a:t>
            </a:r>
            <a:r>
              <a:rPr lang="en-GB" dirty="0">
                <a:hlinkClick r:id="rId2"/>
              </a:rPr>
              <a:t>CS408 Individual Project Information and Guidelines</a:t>
            </a:r>
            <a:endParaRPr lang="en-GB" dirty="0"/>
          </a:p>
          <a:p>
            <a:pPr lvl="1"/>
            <a:r>
              <a:rPr lang="en-GB" dirty="0"/>
              <a:t>How to choose your project</a:t>
            </a:r>
          </a:p>
          <a:p>
            <a:pPr lvl="1"/>
            <a:r>
              <a:rPr lang="en-GB" dirty="0"/>
              <a:t>How to write your project progress report</a:t>
            </a:r>
          </a:p>
          <a:p>
            <a:pPr lvl="1"/>
            <a:r>
              <a:rPr lang="en-GB" dirty="0"/>
              <a:t>How to prepare your project progress demonstration</a:t>
            </a:r>
          </a:p>
          <a:p>
            <a:pPr lvl="1"/>
            <a:r>
              <a:rPr lang="en-GB" dirty="0"/>
              <a:t>How to write your final project report</a:t>
            </a:r>
          </a:p>
          <a:p>
            <a:pPr lvl="1"/>
            <a:r>
              <a:rPr lang="en-GB" dirty="0"/>
              <a:t>What you need to do for the final project demonstration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And details of how your project is assessed and the marking scheme!!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CS408 Individual Project </a:t>
            </a:r>
            <a:r>
              <a:rPr lang="en-GB" dirty="0" err="1"/>
              <a:t>MyPlace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18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44EDE1-D943-454A-ABC5-4DC3FA59A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Read the </a:t>
            </a:r>
            <a:r>
              <a:rPr lang="en-GB" dirty="0">
                <a:hlinkClick r:id="rId2"/>
              </a:rPr>
              <a:t>CS408 </a:t>
            </a:r>
            <a:r>
              <a:rPr lang="en-GB" dirty="0" err="1">
                <a:hlinkClick r:id="rId2"/>
              </a:rPr>
              <a:t>Myplace</a:t>
            </a:r>
            <a:r>
              <a:rPr lang="en-GB" dirty="0">
                <a:hlinkClick r:id="rId2"/>
              </a:rPr>
              <a:t> page</a:t>
            </a:r>
            <a:r>
              <a:rPr lang="en-GB" dirty="0"/>
              <a:t> </a:t>
            </a:r>
          </a:p>
          <a:p>
            <a:pPr lvl="1"/>
            <a:r>
              <a:rPr lang="en-GB" dirty="0">
                <a:hlinkClick r:id="rId3"/>
              </a:rPr>
              <a:t>CS408 Information and Guidelines</a:t>
            </a:r>
            <a:endParaRPr lang="en-GB" dirty="0"/>
          </a:p>
          <a:p>
            <a:pPr lvl="1"/>
            <a:r>
              <a:rPr lang="en-GB" dirty="0"/>
              <a:t>Videos, articles, etc.</a:t>
            </a:r>
          </a:p>
          <a:p>
            <a:pPr lvl="1"/>
            <a:r>
              <a:rPr lang="en-GB" dirty="0"/>
              <a:t>Two lectures</a:t>
            </a:r>
          </a:p>
          <a:p>
            <a:pPr lvl="2"/>
            <a:r>
              <a:rPr lang="en-GB" dirty="0"/>
              <a:t>Ethics, 25/10/2023 in RC512</a:t>
            </a:r>
          </a:p>
          <a:p>
            <a:pPr lvl="2"/>
            <a:r>
              <a:rPr lang="en-GB" dirty="0"/>
              <a:t>Usability Studies, 22/11/2023 in RC512</a:t>
            </a:r>
          </a:p>
          <a:p>
            <a:pPr lvl="1"/>
            <a:r>
              <a:rPr lang="en-GB" dirty="0">
                <a:hlinkClick r:id="rId4"/>
              </a:rPr>
              <a:t>Academic Library Skills</a:t>
            </a:r>
            <a:endParaRPr lang="en-GB" dirty="0"/>
          </a:p>
          <a:p>
            <a:pPr lvl="1"/>
            <a:r>
              <a:rPr lang="en-GB" dirty="0">
                <a:hlinkClick r:id="rId5"/>
              </a:rPr>
              <a:t>Learner Support Services</a:t>
            </a:r>
            <a:endParaRPr lang="en-GB" dirty="0"/>
          </a:p>
          <a:p>
            <a:pPr marL="914400" lvl="2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BA86FA-C580-42B6-B476-20926CB097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CS408 Support and Guidance</a:t>
            </a:r>
          </a:p>
        </p:txBody>
      </p:sp>
    </p:spTree>
    <p:extLst>
      <p:ext uri="{BB962C8B-B14F-4D97-AF65-F5344CB8AC3E}">
        <p14:creationId xmlns:p14="http://schemas.microsoft.com/office/powerpoint/2010/main" val="9337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57200"/>
            <a:r>
              <a:rPr lang="en-GB" dirty="0"/>
              <a:t>Choose from the project themes suggested by staff</a:t>
            </a:r>
          </a:p>
          <a:p>
            <a:pPr lvl="1"/>
            <a:r>
              <a:rPr lang="en-GB" dirty="0">
                <a:hlinkClick r:id="rId2"/>
              </a:rPr>
              <a:t>http://classes.myplace.strath.ac.uk/mod/page/view.php?id=772439</a:t>
            </a:r>
            <a:r>
              <a:rPr lang="en-GB" dirty="0"/>
              <a:t> </a:t>
            </a:r>
          </a:p>
          <a:p>
            <a:pPr lvl="2"/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Choosing Your Project</a:t>
            </a:r>
          </a:p>
        </p:txBody>
      </p:sp>
    </p:spTree>
    <p:extLst>
      <p:ext uri="{BB962C8B-B14F-4D97-AF65-F5344CB8AC3E}">
        <p14:creationId xmlns:p14="http://schemas.microsoft.com/office/powerpoint/2010/main" val="238992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You will be expected to choose six projects from those listed on the project offerings page</a:t>
            </a:r>
          </a:p>
          <a:p>
            <a:r>
              <a:rPr lang="en-GB" dirty="0"/>
              <a:t>You must </a:t>
            </a:r>
            <a:r>
              <a:rPr lang="en-GB" b="1" dirty="0"/>
              <a:t>not</a:t>
            </a:r>
            <a:r>
              <a:rPr lang="en-GB" dirty="0"/>
              <a:t> choose projects if they are inappropriate for your degree</a:t>
            </a:r>
          </a:p>
          <a:p>
            <a:pPr lvl="1"/>
            <a:r>
              <a:rPr lang="en-GB" dirty="0"/>
              <a:t>E.g. Projects based on topics taught in classes which you haven’t taken</a:t>
            </a:r>
          </a:p>
          <a:p>
            <a:r>
              <a:rPr lang="en-GB" dirty="0"/>
              <a:t>You must list no more than two projects suggested by the same member of staff.</a:t>
            </a:r>
          </a:p>
          <a:p>
            <a:r>
              <a:rPr lang="en-GB" dirty="0"/>
              <a:t>Your project choices should be submitted in order of preference.</a:t>
            </a:r>
          </a:p>
          <a:p>
            <a:r>
              <a:rPr lang="en-GB" dirty="0"/>
              <a:t>If you do not comply with the above, you may be allocated a project at random.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https://local.cis.strath.ac.uk/wp/extras/projects/CS408.php</a:t>
            </a:r>
            <a:r>
              <a:rPr lang="en-GB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Rules for Choosing your Project</a:t>
            </a:r>
          </a:p>
        </p:txBody>
      </p:sp>
    </p:spTree>
    <p:extLst>
      <p:ext uri="{BB962C8B-B14F-4D97-AF65-F5344CB8AC3E}">
        <p14:creationId xmlns:p14="http://schemas.microsoft.com/office/powerpoint/2010/main" val="408032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For each project you choose, you are </a:t>
            </a:r>
            <a:r>
              <a:rPr lang="en-GB" b="1" dirty="0"/>
              <a:t>strongly</a:t>
            </a:r>
            <a:r>
              <a:rPr lang="en-GB" dirty="0"/>
              <a:t> advised to discuss it with the member of staff that suggested it. The reason for this is that your understanding of a project proposal may not be what the supervisor had in mind.</a:t>
            </a:r>
          </a:p>
          <a:p>
            <a:r>
              <a:rPr lang="en-GB" i="1" dirty="0"/>
              <a:t>There is no guarantee that the member of staff that suggested a project will end up supervising that project and although reasonable effort will be made to ensure that you are allocated one of your chosen projects, this cannot be </a:t>
            </a:r>
            <a:r>
              <a:rPr lang="en-GB" i="1"/>
              <a:t>guaranteed.</a:t>
            </a:r>
            <a:endParaRPr lang="en-GB" i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Advice and Caveats</a:t>
            </a:r>
          </a:p>
        </p:txBody>
      </p:sp>
    </p:spTree>
    <p:extLst>
      <p:ext uri="{BB962C8B-B14F-4D97-AF65-F5344CB8AC3E}">
        <p14:creationId xmlns:p14="http://schemas.microsoft.com/office/powerpoint/2010/main" val="292850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must take this seriously and pick 6 projects that you would be happy to take</a:t>
            </a:r>
          </a:p>
          <a:p>
            <a:r>
              <a:rPr lang="en-GB" dirty="0"/>
              <a:t>You will not get a second chance after the projects have been allocated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Choosing Your Project</a:t>
            </a:r>
          </a:p>
        </p:txBody>
      </p:sp>
    </p:spTree>
    <p:extLst>
      <p:ext uri="{BB962C8B-B14F-4D97-AF65-F5344CB8AC3E}">
        <p14:creationId xmlns:p14="http://schemas.microsoft.com/office/powerpoint/2010/main" val="14065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1224</Words>
  <Application>Microsoft Office PowerPoint</Application>
  <PresentationFormat>On-screen Show (4:3)</PresentationFormat>
  <Paragraphs>218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CS 408 Individual Project</vt:lpstr>
      <vt:lpstr>CS 408 Individual Project</vt:lpstr>
      <vt:lpstr>Timetable of Key Dates</vt:lpstr>
      <vt:lpstr>CS408 Individual Project MyPlace</vt:lpstr>
      <vt:lpstr>CS408 Support and Guidance</vt:lpstr>
      <vt:lpstr>Choosing Your Project</vt:lpstr>
      <vt:lpstr>Rules for Choosing your Project</vt:lpstr>
      <vt:lpstr>Advice and Caveats</vt:lpstr>
      <vt:lpstr>Choosing Your Project</vt:lpstr>
      <vt:lpstr>Project Management is about risk</vt:lpstr>
      <vt:lpstr>Skills you will learn/need for your project</vt:lpstr>
      <vt:lpstr>Time Management</vt:lpstr>
      <vt:lpstr>So what should you do?</vt:lpstr>
      <vt:lpstr>Professionalism</vt:lpstr>
      <vt:lpstr>Professionalism</vt:lpstr>
      <vt:lpstr>Perseverance</vt:lpstr>
      <vt:lpstr>Perseverance</vt:lpstr>
      <vt:lpstr>Project Work …</vt:lpstr>
      <vt:lpstr>Your dissertation</vt:lpstr>
      <vt:lpstr>PowerPoint Presentation</vt:lpstr>
      <vt:lpstr>Structure</vt:lpstr>
      <vt:lpstr>Dissertation Length</vt:lpstr>
      <vt:lpstr>Your supervisor</vt:lpstr>
      <vt:lpstr>Email Protocol </vt:lpstr>
      <vt:lpstr>Project Choices</vt:lpstr>
      <vt:lpstr>PowerPoint Presentation</vt:lpstr>
      <vt:lpstr>PowerPoint Presentation</vt:lpstr>
    </vt:vector>
  </TitlesOfParts>
  <Company>University of Strathclyde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 Services</dc:creator>
  <cp:lastModifiedBy>Alex Coddington</cp:lastModifiedBy>
  <cp:revision>86</cp:revision>
  <dcterms:created xsi:type="dcterms:W3CDTF">2011-09-15T12:59:51Z</dcterms:created>
  <dcterms:modified xsi:type="dcterms:W3CDTF">2023-09-11T11:12:37Z</dcterms:modified>
</cp:coreProperties>
</file>