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3"/>
  </p:notesMasterIdLst>
  <p:sldIdLst>
    <p:sldId id="257" r:id="rId2"/>
    <p:sldId id="258" r:id="rId3"/>
    <p:sldId id="272" r:id="rId4"/>
    <p:sldId id="279" r:id="rId5"/>
    <p:sldId id="278" r:id="rId6"/>
    <p:sldId id="285" r:id="rId7"/>
    <p:sldId id="286" r:id="rId8"/>
    <p:sldId id="287" r:id="rId9"/>
    <p:sldId id="280" r:id="rId10"/>
    <p:sldId id="283" r:id="rId11"/>
    <p:sldId id="284" r:id="rId1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07" autoAdjust="0"/>
    <p:restoredTop sz="93046"/>
  </p:normalViewPr>
  <p:slideViewPr>
    <p:cSldViewPr>
      <p:cViewPr varScale="1">
        <p:scale>
          <a:sx n="70" d="100"/>
          <a:sy n="70" d="100"/>
        </p:scale>
        <p:origin x="1336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F1298F3-8502-4662-9DA8-3DAE0983CD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3836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0E7EFDF-A192-4713-9559-2994B2340FD7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5363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017B37B4-45A0-44B9-B324-040A298542A2}" type="slidenum">
              <a:rPr lang="en-US" sz="1200">
                <a:latin typeface="Times" pitchFamily="1" charset="0"/>
              </a:rPr>
              <a:pPr algn="r"/>
              <a:t>1</a:t>
            </a:fld>
            <a:endParaRPr lang="en-US" sz="1200">
              <a:latin typeface="Times" pitchFamily="1" charset="0"/>
            </a:endParaRPr>
          </a:p>
        </p:txBody>
      </p:sp>
      <p:sp>
        <p:nvSpPr>
          <p:cNvPr id="15364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5365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81404271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4358426-7AD4-4F63-ADD5-905C72C63F34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16387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80A7ADCD-1CB6-464A-A8E8-6DDFEB64FB99}" type="slidenum">
              <a:rPr lang="en-US" sz="1200">
                <a:latin typeface="Times" pitchFamily="1" charset="0"/>
              </a:rPr>
              <a:pPr algn="r"/>
              <a:t>10</a:t>
            </a:fld>
            <a:endParaRPr lang="en-US" sz="1200">
              <a:latin typeface="Times" pitchFamily="1" charset="0"/>
            </a:endParaRPr>
          </a:p>
        </p:txBody>
      </p:sp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2658445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4358426-7AD4-4F63-ADD5-905C72C63F34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16387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80A7ADCD-1CB6-464A-A8E8-6DDFEB64FB99}" type="slidenum">
              <a:rPr lang="en-US" sz="1200">
                <a:latin typeface="Times" pitchFamily="1" charset="0"/>
              </a:rPr>
              <a:pPr algn="r"/>
              <a:t>11</a:t>
            </a:fld>
            <a:endParaRPr lang="en-US" sz="1200">
              <a:latin typeface="Times" pitchFamily="1" charset="0"/>
            </a:endParaRPr>
          </a:p>
        </p:txBody>
      </p:sp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8847274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4358426-7AD4-4F63-ADD5-905C72C63F34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6387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80A7ADCD-1CB6-464A-A8E8-6DDFEB64FB99}" type="slidenum">
              <a:rPr lang="en-US" sz="1200">
                <a:latin typeface="Times" pitchFamily="1" charset="0"/>
              </a:rPr>
              <a:pPr algn="r"/>
              <a:t>2</a:t>
            </a:fld>
            <a:endParaRPr lang="en-US" sz="1200">
              <a:latin typeface="Times" pitchFamily="1" charset="0"/>
            </a:endParaRPr>
          </a:p>
        </p:txBody>
      </p:sp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7905745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4358426-7AD4-4F63-ADD5-905C72C63F34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6387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80A7ADCD-1CB6-464A-A8E8-6DDFEB64FB99}" type="slidenum">
              <a:rPr lang="en-US" sz="1200">
                <a:latin typeface="Times" pitchFamily="1" charset="0"/>
              </a:rPr>
              <a:pPr algn="r"/>
              <a:t>3</a:t>
            </a:fld>
            <a:endParaRPr lang="en-US" sz="1200">
              <a:latin typeface="Times" pitchFamily="1" charset="0"/>
            </a:endParaRPr>
          </a:p>
        </p:txBody>
      </p:sp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7050706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4358426-7AD4-4F63-ADD5-905C72C63F34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6387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80A7ADCD-1CB6-464A-A8E8-6DDFEB64FB99}" type="slidenum">
              <a:rPr lang="en-US" sz="1200">
                <a:latin typeface="Times" pitchFamily="1" charset="0"/>
              </a:rPr>
              <a:pPr algn="r"/>
              <a:t>4</a:t>
            </a:fld>
            <a:endParaRPr lang="en-US" sz="1200">
              <a:latin typeface="Times" pitchFamily="1" charset="0"/>
            </a:endParaRPr>
          </a:p>
        </p:txBody>
      </p:sp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073646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4358426-7AD4-4F63-ADD5-905C72C63F34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16387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80A7ADCD-1CB6-464A-A8E8-6DDFEB64FB99}" type="slidenum">
              <a:rPr lang="en-US" sz="1200">
                <a:latin typeface="Times" pitchFamily="1" charset="0"/>
              </a:rPr>
              <a:pPr algn="r"/>
              <a:t>5</a:t>
            </a:fld>
            <a:endParaRPr lang="en-US" sz="1200">
              <a:latin typeface="Times" pitchFamily="1" charset="0"/>
            </a:endParaRPr>
          </a:p>
        </p:txBody>
      </p:sp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1800897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4358426-7AD4-4F63-ADD5-905C72C63F34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16387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80A7ADCD-1CB6-464A-A8E8-6DDFEB64FB99}" type="slidenum">
              <a:rPr lang="en-US" sz="1200">
                <a:latin typeface="Times" pitchFamily="1" charset="0"/>
              </a:rPr>
              <a:pPr algn="r"/>
              <a:t>6</a:t>
            </a:fld>
            <a:endParaRPr lang="en-US" sz="1200">
              <a:latin typeface="Times" pitchFamily="1" charset="0"/>
            </a:endParaRPr>
          </a:p>
        </p:txBody>
      </p:sp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8495185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4358426-7AD4-4F63-ADD5-905C72C63F34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16387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80A7ADCD-1CB6-464A-A8E8-6DDFEB64FB99}" type="slidenum">
              <a:rPr lang="en-US" sz="1200">
                <a:latin typeface="Times" pitchFamily="1" charset="0"/>
              </a:rPr>
              <a:pPr algn="r"/>
              <a:t>7</a:t>
            </a:fld>
            <a:endParaRPr lang="en-US" sz="1200">
              <a:latin typeface="Times" pitchFamily="1" charset="0"/>
            </a:endParaRPr>
          </a:p>
        </p:txBody>
      </p:sp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042750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4358426-7AD4-4F63-ADD5-905C72C63F34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16387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80A7ADCD-1CB6-464A-A8E8-6DDFEB64FB99}" type="slidenum">
              <a:rPr lang="en-US" sz="1200">
                <a:latin typeface="Times" pitchFamily="1" charset="0"/>
              </a:rPr>
              <a:pPr algn="r"/>
              <a:t>8</a:t>
            </a:fld>
            <a:endParaRPr lang="en-US" sz="1200">
              <a:latin typeface="Times" pitchFamily="1" charset="0"/>
            </a:endParaRPr>
          </a:p>
        </p:txBody>
      </p:sp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8519925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4358426-7AD4-4F63-ADD5-905C72C63F34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16387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80A7ADCD-1CB6-464A-A8E8-6DDFEB64FB99}" type="slidenum">
              <a:rPr lang="en-US" sz="1200">
                <a:latin typeface="Times" pitchFamily="1" charset="0"/>
              </a:rPr>
              <a:pPr algn="r"/>
              <a:t>9</a:t>
            </a:fld>
            <a:endParaRPr lang="en-US" sz="1200">
              <a:latin typeface="Times" pitchFamily="1" charset="0"/>
            </a:endParaRPr>
          </a:p>
        </p:txBody>
      </p:sp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7571162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9D500C-0A57-44B3-B674-DB9C95E435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77EE85-E86F-4DDA-A664-754DCCF382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51190D-36B1-4766-B4B8-5CAD7BDF18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237319-F41A-4544-A1FF-64D7476A03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3DF573-66D1-40C2-B07F-82FA938D13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0ABF7B-5227-4F09-91BA-EF273ECEA2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E4E8E4-DE69-41B8-84A2-94E08EB7DF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DEF4E7-B573-490D-8877-C452D9DFD2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B75171-9D5B-4D24-ABBE-931D83617D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77B651-C652-4184-B997-20D122007C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1E96F5-C8D0-4AEA-BE67-176FFA2EC6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7E5E8382-4102-47AF-88DE-1F5B47CEDA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Marc.roper@strath.ac.uk" TargetMode="External"/><Relationship Id="rId4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457200" y="2514600"/>
            <a:ext cx="8363272" cy="4010744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sz="3600" dirty="0" smtClean="0">
                <a:solidFill>
                  <a:srgbClr val="FF0000"/>
                </a:solidFill>
              </a:rPr>
              <a:t>MSc in Advanced Computer Science</a:t>
            </a:r>
          </a:p>
          <a:p>
            <a:pPr marL="0" indent="0" eaLnBrk="1" hangingPunct="1">
              <a:buFontTx/>
              <a:buNone/>
            </a:pPr>
            <a:endParaRPr lang="en-GB" sz="1400" dirty="0" smtClean="0">
              <a:solidFill>
                <a:schemeClr val="tx2"/>
              </a:solidFill>
            </a:endParaRPr>
          </a:p>
          <a:p>
            <a:pPr marL="0" indent="0" eaLnBrk="1" hangingPunct="1">
              <a:buFontTx/>
              <a:buNone/>
            </a:pPr>
            <a:r>
              <a:rPr lang="en-GB" sz="3600" dirty="0" smtClean="0">
                <a:solidFill>
                  <a:schemeClr val="tx2"/>
                </a:solidFill>
              </a:rPr>
              <a:t>Induction </a:t>
            </a:r>
            <a:r>
              <a:rPr lang="en-GB" sz="3600" dirty="0" smtClean="0">
                <a:solidFill>
                  <a:schemeClr val="tx2"/>
                </a:solidFill>
              </a:rPr>
              <a:t>2016/17</a:t>
            </a:r>
            <a:endParaRPr lang="en-GB" sz="3600" dirty="0" smtClean="0">
              <a:solidFill>
                <a:schemeClr val="tx2"/>
              </a:solidFill>
            </a:endParaRPr>
          </a:p>
          <a:p>
            <a:pPr marL="0" indent="0" eaLnBrk="1" hangingPunct="1">
              <a:buFontTx/>
              <a:buNone/>
            </a:pPr>
            <a:endParaRPr lang="en-GB" sz="1400" dirty="0" smtClean="0">
              <a:solidFill>
                <a:schemeClr val="tx2"/>
              </a:solidFill>
            </a:endParaRPr>
          </a:p>
          <a:p>
            <a:pPr marL="0" indent="0" eaLnBrk="1" hangingPunct="1">
              <a:buFontTx/>
              <a:buNone/>
            </a:pPr>
            <a:r>
              <a:rPr lang="en-GB" sz="2800" dirty="0" smtClean="0">
                <a:solidFill>
                  <a:schemeClr val="tx2"/>
                </a:solidFill>
              </a:rPr>
              <a:t>Dr </a:t>
            </a:r>
            <a:r>
              <a:rPr lang="en-GB" sz="2800" dirty="0" smtClean="0">
                <a:solidFill>
                  <a:schemeClr val="tx2"/>
                </a:solidFill>
              </a:rPr>
              <a:t>Marc Roper</a:t>
            </a:r>
            <a:endParaRPr lang="en-GB" sz="2800" dirty="0" smtClean="0">
              <a:solidFill>
                <a:schemeClr val="tx2"/>
              </a:solidFill>
            </a:endParaRPr>
          </a:p>
          <a:p>
            <a:pPr marL="0" indent="0" eaLnBrk="1" hangingPunct="1">
              <a:buFontTx/>
              <a:buNone/>
            </a:pPr>
            <a:r>
              <a:rPr lang="en-GB" sz="2800" dirty="0">
                <a:solidFill>
                  <a:schemeClr val="tx2"/>
                </a:solidFill>
                <a:hlinkClick r:id="rId3"/>
              </a:rPr>
              <a:t>m</a:t>
            </a:r>
            <a:r>
              <a:rPr lang="en-GB" sz="2800" dirty="0" smtClean="0">
                <a:solidFill>
                  <a:schemeClr val="tx2"/>
                </a:solidFill>
                <a:hlinkClick r:id="rId3"/>
              </a:rPr>
              <a:t>arc.roper@strath.ac.uk</a:t>
            </a:r>
            <a:endParaRPr lang="en-GB" sz="2800" dirty="0" smtClean="0">
              <a:solidFill>
                <a:schemeClr val="tx2"/>
              </a:solidFill>
            </a:endParaRPr>
          </a:p>
          <a:p>
            <a:pPr marL="0" indent="0" eaLnBrk="1" hangingPunct="1">
              <a:buFontTx/>
              <a:buNone/>
            </a:pPr>
            <a:r>
              <a:rPr lang="en-GB" sz="2800" dirty="0" smtClean="0">
                <a:solidFill>
                  <a:schemeClr val="tx2"/>
                </a:solidFill>
              </a:rPr>
              <a:t>Course Director</a:t>
            </a:r>
          </a:p>
          <a:p>
            <a:pPr marL="0" indent="0" eaLnBrk="1" hangingPunct="1">
              <a:buFontTx/>
              <a:buNone/>
            </a:pPr>
            <a:r>
              <a:rPr lang="en-GB" sz="2800" dirty="0" smtClean="0">
                <a:solidFill>
                  <a:schemeClr val="tx2"/>
                </a:solidFill>
              </a:rPr>
              <a:t>LT14.13</a:t>
            </a:r>
            <a:endParaRPr lang="en-GB" sz="2800" dirty="0" smtClean="0">
              <a:solidFill>
                <a:schemeClr val="tx2"/>
              </a:solidFill>
            </a:endParaRPr>
          </a:p>
        </p:txBody>
      </p:sp>
      <p:pic>
        <p:nvPicPr>
          <p:cNvPr id="2051" name="Picture 1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9145588" cy="212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75035" y="1268760"/>
            <a:ext cx="8712968" cy="5229944"/>
          </a:xfrm>
        </p:spPr>
        <p:txBody>
          <a:bodyPr/>
          <a:lstStyle/>
          <a:p>
            <a:pPr eaLnBrk="1" hangingPunct="1"/>
            <a:r>
              <a:rPr lang="en-GB" sz="2400" dirty="0" smtClean="0">
                <a:solidFill>
                  <a:schemeClr val="tx2"/>
                </a:solidFill>
              </a:rPr>
              <a:t>You get a mark for each class, and the pass mark in MSc classes is 50%</a:t>
            </a:r>
          </a:p>
          <a:p>
            <a:pPr eaLnBrk="1" hangingPunct="1"/>
            <a:endParaRPr lang="en-GB" sz="1200" dirty="0">
              <a:solidFill>
                <a:schemeClr val="tx2"/>
              </a:solidFill>
            </a:endParaRPr>
          </a:p>
          <a:p>
            <a:pPr eaLnBrk="1" hangingPunct="1"/>
            <a:r>
              <a:rPr lang="en-GB" sz="2400" dirty="0" smtClean="0">
                <a:solidFill>
                  <a:schemeClr val="tx2"/>
                </a:solidFill>
              </a:rPr>
              <a:t>To proceed to the project, you need to get the pass mark in </a:t>
            </a:r>
            <a:r>
              <a:rPr lang="en-GB" sz="2400" i="1" dirty="0" smtClean="0">
                <a:solidFill>
                  <a:schemeClr val="tx2"/>
                </a:solidFill>
              </a:rPr>
              <a:t>at least</a:t>
            </a:r>
            <a:r>
              <a:rPr lang="en-GB" sz="2400" dirty="0" smtClean="0">
                <a:solidFill>
                  <a:schemeClr val="tx2"/>
                </a:solidFill>
              </a:rPr>
              <a:t> 100 credits of your taught classes </a:t>
            </a:r>
            <a:r>
              <a:rPr lang="en-GB" sz="2400" i="1" dirty="0" smtClean="0">
                <a:solidFill>
                  <a:schemeClr val="tx2"/>
                </a:solidFill>
              </a:rPr>
              <a:t>at first attempt</a:t>
            </a:r>
          </a:p>
          <a:p>
            <a:pPr eaLnBrk="1" hangingPunct="1"/>
            <a:endParaRPr lang="en-GB" sz="1200" dirty="0">
              <a:solidFill>
                <a:schemeClr val="tx2"/>
              </a:solidFill>
            </a:endParaRPr>
          </a:p>
          <a:p>
            <a:pPr eaLnBrk="1" hangingPunct="1"/>
            <a:r>
              <a:rPr lang="en-GB" sz="2400" dirty="0" smtClean="0">
                <a:solidFill>
                  <a:schemeClr val="tx2"/>
                </a:solidFill>
              </a:rPr>
              <a:t>In other words, you can only afford to fail 20 credits: the best advice is to pass everything!</a:t>
            </a:r>
          </a:p>
          <a:p>
            <a:pPr eaLnBrk="1" hangingPunct="1"/>
            <a:endParaRPr lang="en-GB" sz="1200" dirty="0">
              <a:solidFill>
                <a:schemeClr val="tx2"/>
              </a:solidFill>
            </a:endParaRPr>
          </a:p>
          <a:p>
            <a:pPr eaLnBrk="1" hangingPunct="1"/>
            <a:r>
              <a:rPr lang="en-GB" sz="2400" dirty="0" smtClean="0">
                <a:solidFill>
                  <a:schemeClr val="tx2"/>
                </a:solidFill>
              </a:rPr>
              <a:t>Lots of useful information at:</a:t>
            </a:r>
          </a:p>
          <a:p>
            <a:pPr marL="400050" lvl="1" indent="0" eaLnBrk="1" hangingPunct="1">
              <a:buNone/>
            </a:pPr>
            <a:r>
              <a:rPr lang="en-GB" sz="1800" dirty="0">
                <a:solidFill>
                  <a:schemeClr val="tx2"/>
                </a:solidFill>
                <a:latin typeface="Courier" charset="0"/>
                <a:ea typeface="Courier" charset="0"/>
                <a:cs typeface="Courier" charset="0"/>
              </a:rPr>
              <a:t>https://</a:t>
            </a:r>
            <a:r>
              <a:rPr lang="en-GB" sz="1800" dirty="0" err="1">
                <a:solidFill>
                  <a:schemeClr val="tx2"/>
                </a:solidFill>
                <a:latin typeface="Courier" charset="0"/>
                <a:ea typeface="Courier" charset="0"/>
                <a:cs typeface="Courier" charset="0"/>
              </a:rPr>
              <a:t>local.cis.strath.ac.uk</a:t>
            </a:r>
            <a:r>
              <a:rPr lang="en-GB" sz="1800" dirty="0">
                <a:solidFill>
                  <a:schemeClr val="tx2"/>
                </a:solidFill>
                <a:latin typeface="Courier" charset="0"/>
                <a:ea typeface="Courier" charset="0"/>
                <a:cs typeface="Courier" charset="0"/>
              </a:rPr>
              <a:t>/</a:t>
            </a:r>
            <a:r>
              <a:rPr lang="en-GB" sz="1800" dirty="0" err="1">
                <a:solidFill>
                  <a:schemeClr val="tx2"/>
                </a:solidFill>
                <a:latin typeface="Courier" charset="0"/>
                <a:ea typeface="Courier" charset="0"/>
                <a:cs typeface="Courier" charset="0"/>
              </a:rPr>
              <a:t>wp</a:t>
            </a:r>
            <a:r>
              <a:rPr lang="en-GB" sz="1800" dirty="0">
                <a:solidFill>
                  <a:schemeClr val="tx2"/>
                </a:solidFill>
                <a:latin typeface="Courier" charset="0"/>
                <a:ea typeface="Courier" charset="0"/>
                <a:cs typeface="Courier" charset="0"/>
              </a:rPr>
              <a:t>/teaching/postgraduate/</a:t>
            </a:r>
          </a:p>
          <a:p>
            <a:pPr eaLnBrk="1" hangingPunct="1"/>
            <a:endParaRPr lang="en-GB" sz="2400" dirty="0" smtClean="0">
              <a:solidFill>
                <a:schemeClr val="tx2"/>
              </a:solidFill>
            </a:endParaRPr>
          </a:p>
          <a:p>
            <a:pPr eaLnBrk="1" hangingPunct="1"/>
            <a:r>
              <a:rPr lang="en-GB" sz="2400" dirty="0" smtClean="0">
                <a:solidFill>
                  <a:schemeClr val="tx2"/>
                </a:solidFill>
              </a:rPr>
              <a:t>Keep in contact with me and feel free to ask any questions</a:t>
            </a:r>
            <a:endParaRPr lang="en-GB" sz="2400" dirty="0" smtClean="0">
              <a:solidFill>
                <a:schemeClr val="tx2"/>
              </a:solidFill>
            </a:endParaRPr>
          </a:p>
          <a:p>
            <a:pPr eaLnBrk="1" hangingPunct="1"/>
            <a:endParaRPr lang="en-GB" sz="2400" dirty="0">
              <a:solidFill>
                <a:schemeClr val="tx2"/>
              </a:solidFill>
            </a:endParaRPr>
          </a:p>
          <a:p>
            <a:pPr eaLnBrk="1" hangingPunct="1"/>
            <a:endParaRPr lang="en-GB" sz="2400" dirty="0" smtClean="0">
              <a:solidFill>
                <a:schemeClr val="tx2"/>
              </a:solidFill>
            </a:endParaRPr>
          </a:p>
        </p:txBody>
      </p:sp>
      <p:pic>
        <p:nvPicPr>
          <p:cNvPr id="3075" name="Picture 1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5588" cy="111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452438" y="381000"/>
            <a:ext cx="8158162" cy="774700"/>
          </a:xfrm>
        </p:spPr>
        <p:txBody>
          <a:bodyPr anchor="b"/>
          <a:lstStyle/>
          <a:p>
            <a:pPr algn="l" eaLnBrk="1" hangingPunct="1"/>
            <a:r>
              <a:rPr lang="en-GB" sz="3200" dirty="0" smtClean="0">
                <a:solidFill>
                  <a:srgbClr val="FF0000"/>
                </a:solidFill>
              </a:rPr>
              <a:t>Assessment</a:t>
            </a:r>
          </a:p>
        </p:txBody>
      </p:sp>
    </p:spTree>
    <p:extLst>
      <p:ext uri="{BB962C8B-B14F-4D97-AF65-F5344CB8AC3E}">
        <p14:creationId xmlns:p14="http://schemas.microsoft.com/office/powerpoint/2010/main" val="2167545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323528" y="1295400"/>
            <a:ext cx="8568952" cy="4941912"/>
          </a:xfrm>
        </p:spPr>
        <p:txBody>
          <a:bodyPr/>
          <a:lstStyle/>
          <a:p>
            <a:pPr eaLnBrk="1" hangingPunct="1"/>
            <a:r>
              <a:rPr lang="en-GB" sz="2400" dirty="0"/>
              <a:t>CS951 tutorial and lecture are both </a:t>
            </a:r>
            <a:r>
              <a:rPr lang="en-GB" sz="2400" dirty="0" smtClean="0"/>
              <a:t>cancelled in week 1 </a:t>
            </a:r>
          </a:p>
          <a:p>
            <a:pPr lvl="1" eaLnBrk="1" hangingPunct="1"/>
            <a:r>
              <a:rPr lang="en-GB" sz="2000" dirty="0"/>
              <a:t>F</a:t>
            </a:r>
            <a:r>
              <a:rPr lang="en-GB" sz="2000" dirty="0" smtClean="0"/>
              <a:t>irst </a:t>
            </a:r>
            <a:r>
              <a:rPr lang="en-GB" sz="2000" dirty="0"/>
              <a:t>CS951 </a:t>
            </a:r>
            <a:r>
              <a:rPr lang="en-GB" sz="2000" dirty="0" smtClean="0"/>
              <a:t>classes</a:t>
            </a:r>
            <a:r>
              <a:rPr lang="en-GB" sz="2000" dirty="0"/>
              <a:t> will be Fri Sep 30</a:t>
            </a:r>
            <a:r>
              <a:rPr lang="en-GB" sz="2000" baseline="30000" dirty="0"/>
              <a:t>th</a:t>
            </a:r>
            <a:r>
              <a:rPr lang="en-GB" sz="2000" dirty="0"/>
              <a:t> as </a:t>
            </a:r>
            <a:r>
              <a:rPr lang="en-GB" sz="2000" dirty="0" smtClean="0"/>
              <a:t>timetabled</a:t>
            </a:r>
            <a:endParaRPr lang="en-GB" sz="2000" dirty="0"/>
          </a:p>
          <a:p>
            <a:pPr eaLnBrk="1" hangingPunct="1"/>
            <a:endParaRPr lang="en-GB" sz="2400" dirty="0" smtClean="0"/>
          </a:p>
          <a:p>
            <a:pPr eaLnBrk="1" hangingPunct="1"/>
            <a:r>
              <a:rPr lang="en-GB" sz="2400" dirty="0" smtClean="0"/>
              <a:t>Student Inauguration Ceremony</a:t>
            </a:r>
          </a:p>
          <a:p>
            <a:pPr lvl="1" eaLnBrk="1" hangingPunct="1"/>
            <a:r>
              <a:rPr lang="en-GB" sz="2000" dirty="0" smtClean="0"/>
              <a:t>Attendance expected</a:t>
            </a:r>
          </a:p>
          <a:p>
            <a:pPr lvl="1" eaLnBrk="1" hangingPunct="1"/>
            <a:r>
              <a:rPr lang="en-GB" sz="2000" dirty="0" smtClean="0"/>
              <a:t>Tuesday 20</a:t>
            </a:r>
            <a:r>
              <a:rPr lang="en-GB" sz="2000" baseline="30000" dirty="0" smtClean="0"/>
              <a:t>th</a:t>
            </a:r>
            <a:r>
              <a:rPr lang="en-GB" sz="2000" dirty="0" smtClean="0"/>
              <a:t> September so CS548 lecture will be cancelled</a:t>
            </a:r>
          </a:p>
          <a:p>
            <a:pPr lvl="1" eaLnBrk="1" hangingPunct="1"/>
            <a:r>
              <a:rPr lang="en-GB" sz="2000" dirty="0" smtClean="0"/>
              <a:t>First CS548 class will be Tuesday 27</a:t>
            </a:r>
            <a:r>
              <a:rPr lang="en-GB" sz="2000" baseline="30000" dirty="0" smtClean="0"/>
              <a:t>th</a:t>
            </a:r>
            <a:r>
              <a:rPr lang="en-GB" sz="2000" dirty="0" smtClean="0"/>
              <a:t> September</a:t>
            </a:r>
          </a:p>
          <a:p>
            <a:pPr eaLnBrk="1" hangingPunct="1"/>
            <a:endParaRPr lang="en-GB" sz="2400" dirty="0">
              <a:solidFill>
                <a:schemeClr val="tx2"/>
              </a:solidFill>
            </a:endParaRPr>
          </a:p>
          <a:p>
            <a:pPr marL="0" indent="0" eaLnBrk="1" hangingPunct="1">
              <a:buNone/>
            </a:pPr>
            <a:endParaRPr lang="en-GB" sz="2400" dirty="0">
              <a:solidFill>
                <a:schemeClr val="tx2"/>
              </a:solidFill>
            </a:endParaRPr>
          </a:p>
        </p:txBody>
      </p:sp>
      <p:pic>
        <p:nvPicPr>
          <p:cNvPr id="3075" name="Picture 1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5588" cy="111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452438" y="381000"/>
            <a:ext cx="8158162" cy="774700"/>
          </a:xfrm>
        </p:spPr>
        <p:txBody>
          <a:bodyPr anchor="b"/>
          <a:lstStyle/>
          <a:p>
            <a:pPr algn="l" eaLnBrk="1" hangingPunct="1"/>
            <a:r>
              <a:rPr lang="en-GB" sz="3200" dirty="0" smtClean="0">
                <a:solidFill>
                  <a:srgbClr val="FF0000"/>
                </a:solidFill>
              </a:rPr>
              <a:t>Other announcements</a:t>
            </a:r>
            <a:endParaRPr lang="en-GB" sz="32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2893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452438" y="1295400"/>
            <a:ext cx="8440042" cy="5301952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sz="2400" dirty="0" smtClean="0">
                <a:solidFill>
                  <a:schemeClr val="tx2"/>
                </a:solidFill>
              </a:rPr>
              <a:t>To provide graduates with computer science degrees (or equivalent) with an </a:t>
            </a:r>
            <a:r>
              <a:rPr lang="en-GB" sz="2400" i="1" dirty="0" smtClean="0">
                <a:solidFill>
                  <a:schemeClr val="tx2"/>
                </a:solidFill>
              </a:rPr>
              <a:t>advanced</a:t>
            </a:r>
            <a:r>
              <a:rPr lang="en-GB" sz="2400" dirty="0" smtClean="0">
                <a:solidFill>
                  <a:schemeClr val="tx2"/>
                </a:solidFill>
              </a:rPr>
              <a:t> course, going beyond the material of a Bachelors degree; taught material is shared with the 5th year of our </a:t>
            </a:r>
            <a:r>
              <a:rPr lang="en-GB" sz="2400" dirty="0" err="1" smtClean="0">
                <a:solidFill>
                  <a:schemeClr val="tx2"/>
                </a:solidFill>
              </a:rPr>
              <a:t>MEng</a:t>
            </a:r>
            <a:r>
              <a:rPr lang="en-GB" sz="2400" dirty="0" smtClean="0">
                <a:solidFill>
                  <a:schemeClr val="tx2"/>
                </a:solidFill>
              </a:rPr>
              <a:t> in Computer Science</a:t>
            </a:r>
          </a:p>
          <a:p>
            <a:pPr marL="0" indent="0" eaLnBrk="1" hangingPunct="1">
              <a:buFontTx/>
              <a:buNone/>
            </a:pPr>
            <a:endParaRPr lang="en-GB" sz="800" dirty="0" smtClean="0">
              <a:solidFill>
                <a:schemeClr val="tx2"/>
              </a:solidFill>
            </a:endParaRPr>
          </a:p>
          <a:p>
            <a:pPr marL="0" indent="0" eaLnBrk="1" hangingPunct="1">
              <a:buFontTx/>
              <a:buNone/>
            </a:pPr>
            <a:r>
              <a:rPr lang="en-GB" sz="2400" dirty="0" smtClean="0">
                <a:solidFill>
                  <a:schemeClr val="tx2"/>
                </a:solidFill>
              </a:rPr>
              <a:t>The emphasis is on </a:t>
            </a:r>
            <a:r>
              <a:rPr lang="en-GB" sz="2400" i="1" dirty="0" smtClean="0">
                <a:solidFill>
                  <a:schemeClr val="tx2"/>
                </a:solidFill>
              </a:rPr>
              <a:t>Future Computing Systems:</a:t>
            </a:r>
          </a:p>
          <a:p>
            <a:pPr eaLnBrk="1" hangingPunct="1"/>
            <a:r>
              <a:rPr lang="en-GB" sz="2000" dirty="0" smtClean="0">
                <a:solidFill>
                  <a:schemeClr val="tx2"/>
                </a:solidFill>
              </a:rPr>
              <a:t>mobile</a:t>
            </a:r>
          </a:p>
          <a:p>
            <a:pPr eaLnBrk="1" hangingPunct="1"/>
            <a:r>
              <a:rPr lang="en-GB" sz="2000" dirty="0" smtClean="0">
                <a:solidFill>
                  <a:schemeClr val="tx2"/>
                </a:solidFill>
              </a:rPr>
              <a:t>reliable</a:t>
            </a:r>
          </a:p>
          <a:p>
            <a:pPr eaLnBrk="1" hangingPunct="1"/>
            <a:r>
              <a:rPr lang="en-GB" sz="2000" dirty="0" smtClean="0">
                <a:solidFill>
                  <a:schemeClr val="tx2"/>
                </a:solidFill>
              </a:rPr>
              <a:t>secure</a:t>
            </a:r>
          </a:p>
          <a:p>
            <a:pPr eaLnBrk="1" hangingPunct="1"/>
            <a:r>
              <a:rPr lang="en-GB" sz="2000" dirty="0" smtClean="0">
                <a:solidFill>
                  <a:schemeClr val="tx2"/>
                </a:solidFill>
              </a:rPr>
              <a:t>distributed</a:t>
            </a:r>
          </a:p>
          <a:p>
            <a:pPr eaLnBrk="1" hangingPunct="1"/>
            <a:r>
              <a:rPr lang="en-GB" sz="2000" dirty="0" smtClean="0">
                <a:solidFill>
                  <a:schemeClr val="tx2"/>
                </a:solidFill>
              </a:rPr>
              <a:t>autonomous</a:t>
            </a:r>
          </a:p>
          <a:p>
            <a:pPr eaLnBrk="1" hangingPunct="1"/>
            <a:r>
              <a:rPr lang="en-GB" sz="2000" dirty="0" smtClean="0">
                <a:solidFill>
                  <a:schemeClr val="tx2"/>
                </a:solidFill>
              </a:rPr>
              <a:t>information </a:t>
            </a:r>
            <a:r>
              <a:rPr lang="en-GB" sz="2000" dirty="0" smtClean="0">
                <a:solidFill>
                  <a:schemeClr val="tx2"/>
                </a:solidFill>
              </a:rPr>
              <a:t>rich</a:t>
            </a:r>
          </a:p>
          <a:p>
            <a:pPr marL="0" indent="0" eaLnBrk="1" hangingPunct="1">
              <a:buNone/>
            </a:pPr>
            <a:endParaRPr lang="en-GB" sz="2000" dirty="0" smtClean="0">
              <a:solidFill>
                <a:schemeClr val="tx2"/>
              </a:solidFill>
            </a:endParaRPr>
          </a:p>
          <a:p>
            <a:pPr marL="0" indent="0" eaLnBrk="1" hangingPunct="1">
              <a:buNone/>
            </a:pPr>
            <a:r>
              <a:rPr lang="en-GB" sz="2400" dirty="0" smtClean="0">
                <a:solidFill>
                  <a:schemeClr val="tx2"/>
                </a:solidFill>
              </a:rPr>
              <a:t>Grounded in theory but with a </a:t>
            </a:r>
            <a:r>
              <a:rPr lang="en-GB" sz="2400" i="1" u="sng" dirty="0" smtClean="0">
                <a:solidFill>
                  <a:schemeClr val="tx2"/>
                </a:solidFill>
              </a:rPr>
              <a:t>very strong</a:t>
            </a:r>
            <a:r>
              <a:rPr lang="en-GB" sz="2400" i="1" dirty="0" smtClean="0">
                <a:solidFill>
                  <a:schemeClr val="tx2"/>
                </a:solidFill>
              </a:rPr>
              <a:t> practical emphasis</a:t>
            </a:r>
            <a:endParaRPr lang="en-GB" sz="2400" i="1" dirty="0" smtClean="0">
              <a:solidFill>
                <a:schemeClr val="tx2"/>
              </a:solidFill>
            </a:endParaRPr>
          </a:p>
        </p:txBody>
      </p:sp>
      <p:pic>
        <p:nvPicPr>
          <p:cNvPr id="3075" name="Picture 1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5588" cy="111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452438" y="381000"/>
            <a:ext cx="8158162" cy="774700"/>
          </a:xfrm>
        </p:spPr>
        <p:txBody>
          <a:bodyPr anchor="b"/>
          <a:lstStyle/>
          <a:p>
            <a:pPr algn="l" eaLnBrk="1" hangingPunct="1"/>
            <a:r>
              <a:rPr lang="en-GB" sz="3200" dirty="0" smtClean="0">
                <a:solidFill>
                  <a:srgbClr val="FF0000"/>
                </a:solidFill>
              </a:rPr>
              <a:t>Course Aim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11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533400" y="1295400"/>
            <a:ext cx="8071048" cy="4941912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sz="2400" dirty="0" smtClean="0">
                <a:solidFill>
                  <a:schemeClr val="tx2"/>
                </a:solidFill>
              </a:rPr>
              <a:t>There are </a:t>
            </a:r>
            <a:r>
              <a:rPr lang="en-GB" sz="2400" dirty="0" smtClean="0">
                <a:solidFill>
                  <a:schemeClr val="tx2"/>
                </a:solidFill>
              </a:rPr>
              <a:t>two named </a:t>
            </a:r>
            <a:r>
              <a:rPr lang="en-GB" sz="2400" dirty="0" smtClean="0">
                <a:solidFill>
                  <a:schemeClr val="tx2"/>
                </a:solidFill>
              </a:rPr>
              <a:t>MSc degrees your can take as well as the general MSc in Advanced Computer Science:</a:t>
            </a:r>
          </a:p>
          <a:p>
            <a:pPr marL="0" indent="0" eaLnBrk="1" hangingPunct="1">
              <a:buFontTx/>
              <a:buNone/>
            </a:pPr>
            <a:endParaRPr lang="en-GB" sz="800" dirty="0" smtClean="0">
              <a:solidFill>
                <a:schemeClr val="tx2"/>
              </a:solidFill>
            </a:endParaRPr>
          </a:p>
          <a:p>
            <a:pPr eaLnBrk="1" hangingPunct="1"/>
            <a:r>
              <a:rPr lang="en-GB" sz="2400" i="1" dirty="0" smtClean="0">
                <a:solidFill>
                  <a:schemeClr val="tx2"/>
                </a:solidFill>
              </a:rPr>
              <a:t>MSc in Advanced Software Engineering:</a:t>
            </a:r>
            <a:r>
              <a:rPr lang="en-GB" sz="2400" dirty="0" smtClean="0">
                <a:solidFill>
                  <a:schemeClr val="tx2"/>
                </a:solidFill>
              </a:rPr>
              <a:t> teaches the techniques needed for creating large, reliable, secure software systems</a:t>
            </a:r>
          </a:p>
          <a:p>
            <a:pPr eaLnBrk="1" hangingPunct="1"/>
            <a:endParaRPr lang="en-GB" sz="800" i="1" dirty="0" smtClean="0">
              <a:solidFill>
                <a:schemeClr val="tx2"/>
              </a:solidFill>
            </a:endParaRPr>
          </a:p>
          <a:p>
            <a:pPr eaLnBrk="1" hangingPunct="1"/>
            <a:endParaRPr lang="en-GB" sz="800" dirty="0" smtClean="0">
              <a:solidFill>
                <a:schemeClr val="tx2"/>
              </a:solidFill>
            </a:endParaRPr>
          </a:p>
          <a:p>
            <a:pPr eaLnBrk="1" hangingPunct="1"/>
            <a:r>
              <a:rPr lang="en-GB" sz="2400" i="1" dirty="0" smtClean="0">
                <a:solidFill>
                  <a:schemeClr val="tx2"/>
                </a:solidFill>
              </a:rPr>
              <a:t>MSc in Enterprise Information Systems:</a:t>
            </a:r>
            <a:r>
              <a:rPr lang="en-GB" sz="2400" dirty="0" smtClean="0">
                <a:solidFill>
                  <a:schemeClr val="tx2"/>
                </a:solidFill>
              </a:rPr>
              <a:t> designing and creating Enterprise Information Systems and Enterprise Information Services</a:t>
            </a:r>
            <a:endParaRPr lang="en-GB" sz="2400" dirty="0">
              <a:solidFill>
                <a:schemeClr val="tx2"/>
              </a:solidFill>
            </a:endParaRPr>
          </a:p>
        </p:txBody>
      </p:sp>
      <p:pic>
        <p:nvPicPr>
          <p:cNvPr id="3075" name="Picture 1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5588" cy="111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452438" y="381000"/>
            <a:ext cx="8158162" cy="774700"/>
          </a:xfrm>
        </p:spPr>
        <p:txBody>
          <a:bodyPr anchor="b"/>
          <a:lstStyle/>
          <a:p>
            <a:pPr algn="l" eaLnBrk="1" hangingPunct="1"/>
            <a:r>
              <a:rPr lang="en-GB" sz="3200" dirty="0" smtClean="0">
                <a:solidFill>
                  <a:srgbClr val="FF0000"/>
                </a:solidFill>
              </a:rPr>
              <a:t>Named Degrees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79512" y="1295400"/>
            <a:ext cx="8712968" cy="5229944"/>
          </a:xfrm>
        </p:spPr>
        <p:txBody>
          <a:bodyPr/>
          <a:lstStyle/>
          <a:p>
            <a:pPr eaLnBrk="1" hangingPunct="1"/>
            <a:r>
              <a:rPr lang="en-GB" sz="2400" dirty="0" smtClean="0">
                <a:solidFill>
                  <a:schemeClr val="tx2"/>
                </a:solidFill>
              </a:rPr>
              <a:t>Semester 1 runs up to Christmas and consists of 13 weeks: 11 weeks of teaching (starting on 19</a:t>
            </a:r>
            <a:r>
              <a:rPr lang="en-GB" sz="2400" baseline="30000" dirty="0" smtClean="0">
                <a:solidFill>
                  <a:schemeClr val="tx2"/>
                </a:solidFill>
              </a:rPr>
              <a:t>th</a:t>
            </a:r>
            <a:r>
              <a:rPr lang="en-GB" sz="2400" dirty="0" smtClean="0">
                <a:solidFill>
                  <a:schemeClr val="tx2"/>
                </a:solidFill>
              </a:rPr>
              <a:t> September) and 2 weeks of assessment/exams (starting 5</a:t>
            </a:r>
            <a:r>
              <a:rPr lang="en-GB" sz="2400" baseline="30000" dirty="0" smtClean="0">
                <a:solidFill>
                  <a:schemeClr val="tx2"/>
                </a:solidFill>
              </a:rPr>
              <a:t>th</a:t>
            </a:r>
            <a:r>
              <a:rPr lang="en-GB" sz="2400" dirty="0" smtClean="0">
                <a:solidFill>
                  <a:schemeClr val="tx2"/>
                </a:solidFill>
              </a:rPr>
              <a:t> December). </a:t>
            </a:r>
          </a:p>
          <a:p>
            <a:pPr eaLnBrk="1" hangingPunct="1"/>
            <a:r>
              <a:rPr lang="en-GB" sz="2400" dirty="0" smtClean="0">
                <a:solidFill>
                  <a:schemeClr val="tx2"/>
                </a:solidFill>
              </a:rPr>
              <a:t>Friday 16</a:t>
            </a:r>
            <a:r>
              <a:rPr lang="en-GB" sz="2400" baseline="30000" dirty="0" smtClean="0">
                <a:solidFill>
                  <a:schemeClr val="tx2"/>
                </a:solidFill>
              </a:rPr>
              <a:t>th</a:t>
            </a:r>
            <a:r>
              <a:rPr lang="en-GB" sz="2400" dirty="0" smtClean="0">
                <a:solidFill>
                  <a:schemeClr val="tx2"/>
                </a:solidFill>
              </a:rPr>
              <a:t> December-Friday 6th January - holiday</a:t>
            </a:r>
            <a:endParaRPr lang="en-GB" sz="2400" dirty="0" smtClean="0">
              <a:solidFill>
                <a:schemeClr val="tx2"/>
              </a:solidFill>
            </a:endParaRPr>
          </a:p>
          <a:p>
            <a:pPr eaLnBrk="1" hangingPunct="1"/>
            <a:r>
              <a:rPr lang="en-GB" sz="2400" dirty="0" smtClean="0">
                <a:solidFill>
                  <a:schemeClr val="tx2"/>
                </a:solidFill>
              </a:rPr>
              <a:t>9</a:t>
            </a:r>
            <a:r>
              <a:rPr lang="en-GB" sz="2400" baseline="30000" dirty="0" smtClean="0">
                <a:solidFill>
                  <a:schemeClr val="tx2"/>
                </a:solidFill>
              </a:rPr>
              <a:t>th</a:t>
            </a:r>
            <a:r>
              <a:rPr lang="en-GB" sz="2400" dirty="0" smtClean="0">
                <a:solidFill>
                  <a:schemeClr val="tx2"/>
                </a:solidFill>
              </a:rPr>
              <a:t> January: Development week (may be assessments)</a:t>
            </a:r>
            <a:endParaRPr lang="en-GB" sz="2400" dirty="0" smtClean="0">
              <a:solidFill>
                <a:schemeClr val="tx2"/>
              </a:solidFill>
            </a:endParaRPr>
          </a:p>
          <a:p>
            <a:pPr eaLnBrk="1" hangingPunct="1"/>
            <a:endParaRPr lang="en-GB" sz="1200" dirty="0">
              <a:solidFill>
                <a:schemeClr val="tx2"/>
              </a:solidFill>
            </a:endParaRPr>
          </a:p>
          <a:p>
            <a:pPr eaLnBrk="1" hangingPunct="1"/>
            <a:r>
              <a:rPr lang="en-GB" sz="2400" dirty="0" smtClean="0">
                <a:solidFill>
                  <a:schemeClr val="tx2"/>
                </a:solidFill>
              </a:rPr>
              <a:t>Semester 2 teaching starts on 16</a:t>
            </a:r>
            <a:r>
              <a:rPr lang="en-GB" sz="2400" baseline="30000" dirty="0" smtClean="0">
                <a:solidFill>
                  <a:schemeClr val="tx2"/>
                </a:solidFill>
              </a:rPr>
              <a:t>th</a:t>
            </a:r>
            <a:r>
              <a:rPr lang="en-GB" sz="2400" dirty="0" smtClean="0">
                <a:solidFill>
                  <a:schemeClr val="tx2"/>
                </a:solidFill>
              </a:rPr>
              <a:t> January 2016 and runs for 11 weeks</a:t>
            </a:r>
          </a:p>
          <a:p>
            <a:pPr eaLnBrk="1" hangingPunct="1"/>
            <a:r>
              <a:rPr lang="en-GB" sz="2400" dirty="0" smtClean="0">
                <a:solidFill>
                  <a:schemeClr val="tx2"/>
                </a:solidFill>
              </a:rPr>
              <a:t>3</a:t>
            </a:r>
            <a:r>
              <a:rPr lang="en-GB" sz="2400" baseline="30000" dirty="0" smtClean="0">
                <a:solidFill>
                  <a:schemeClr val="tx2"/>
                </a:solidFill>
              </a:rPr>
              <a:t>rd</a:t>
            </a:r>
            <a:r>
              <a:rPr lang="en-GB" sz="2400" dirty="0" smtClean="0">
                <a:solidFill>
                  <a:schemeClr val="tx2"/>
                </a:solidFill>
              </a:rPr>
              <a:t> April-14</a:t>
            </a:r>
            <a:r>
              <a:rPr lang="en-GB" sz="2400" baseline="30000" dirty="0" smtClean="0">
                <a:solidFill>
                  <a:schemeClr val="tx2"/>
                </a:solidFill>
              </a:rPr>
              <a:t>th</a:t>
            </a:r>
            <a:r>
              <a:rPr lang="en-GB" sz="2400" dirty="0" smtClean="0">
                <a:solidFill>
                  <a:schemeClr val="tx2"/>
                </a:solidFill>
              </a:rPr>
              <a:t> April Spring Break holiday</a:t>
            </a:r>
          </a:p>
          <a:p>
            <a:pPr eaLnBrk="1" hangingPunct="1"/>
            <a:r>
              <a:rPr lang="en-GB" sz="2400" dirty="0" smtClean="0">
                <a:solidFill>
                  <a:schemeClr val="tx2"/>
                </a:solidFill>
              </a:rPr>
              <a:t>17</a:t>
            </a:r>
            <a:r>
              <a:rPr lang="en-GB" sz="2400" baseline="30000" dirty="0" smtClean="0">
                <a:solidFill>
                  <a:schemeClr val="tx2"/>
                </a:solidFill>
              </a:rPr>
              <a:t>th</a:t>
            </a:r>
            <a:r>
              <a:rPr lang="en-GB" sz="2400" dirty="0" smtClean="0">
                <a:solidFill>
                  <a:schemeClr val="tx2"/>
                </a:solidFill>
              </a:rPr>
              <a:t> April-19</a:t>
            </a:r>
            <a:r>
              <a:rPr lang="en-GB" sz="2400" baseline="30000" dirty="0" smtClean="0">
                <a:solidFill>
                  <a:schemeClr val="tx2"/>
                </a:solidFill>
              </a:rPr>
              <a:t>th</a:t>
            </a:r>
            <a:r>
              <a:rPr lang="en-GB" sz="2400" dirty="0" smtClean="0">
                <a:solidFill>
                  <a:schemeClr val="tx2"/>
                </a:solidFill>
              </a:rPr>
              <a:t> May: Formal assessment period (exams)</a:t>
            </a:r>
            <a:endParaRPr lang="en-GB" sz="2400" dirty="0" smtClean="0">
              <a:solidFill>
                <a:schemeClr val="tx2"/>
              </a:solidFill>
            </a:endParaRPr>
          </a:p>
          <a:p>
            <a:pPr eaLnBrk="1" hangingPunct="1"/>
            <a:endParaRPr lang="en-GB" sz="1200" dirty="0">
              <a:solidFill>
                <a:schemeClr val="tx2"/>
              </a:solidFill>
            </a:endParaRPr>
          </a:p>
          <a:p>
            <a:pPr eaLnBrk="1" hangingPunct="1"/>
            <a:r>
              <a:rPr lang="en-GB" sz="2400" dirty="0" smtClean="0">
                <a:solidFill>
                  <a:schemeClr val="tx2"/>
                </a:solidFill>
              </a:rPr>
              <a:t>Then </a:t>
            </a:r>
            <a:r>
              <a:rPr lang="en-GB" sz="2400" dirty="0" smtClean="0">
                <a:solidFill>
                  <a:schemeClr val="tx2"/>
                </a:solidFill>
              </a:rPr>
              <a:t>in the third semester, you do your project.</a:t>
            </a:r>
          </a:p>
        </p:txBody>
      </p:sp>
      <p:pic>
        <p:nvPicPr>
          <p:cNvPr id="3075" name="Picture 1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5588" cy="111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452438" y="381000"/>
            <a:ext cx="8158162" cy="774700"/>
          </a:xfrm>
        </p:spPr>
        <p:txBody>
          <a:bodyPr anchor="b"/>
          <a:lstStyle/>
          <a:p>
            <a:pPr algn="l" eaLnBrk="1" hangingPunct="1"/>
            <a:r>
              <a:rPr lang="en-GB" sz="3200" dirty="0" smtClean="0">
                <a:solidFill>
                  <a:srgbClr val="FF0000"/>
                </a:solidFill>
              </a:rPr>
              <a:t>Semester Dates</a:t>
            </a:r>
            <a:endParaRPr lang="en-GB" sz="32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8274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452438" y="1155700"/>
            <a:ext cx="8158162" cy="5369644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endParaRPr lang="en-GB" sz="800" dirty="0">
              <a:solidFill>
                <a:schemeClr val="tx2"/>
              </a:solidFill>
            </a:endParaRPr>
          </a:p>
          <a:p>
            <a:pPr eaLnBrk="1" hangingPunct="1"/>
            <a:r>
              <a:rPr lang="en-GB" sz="2400" dirty="0" smtClean="0">
                <a:solidFill>
                  <a:schemeClr val="tx2"/>
                </a:solidFill>
              </a:rPr>
              <a:t>You do 120 credits of taught classes, spread over two semesters, followed by a 60 credit project</a:t>
            </a:r>
          </a:p>
          <a:p>
            <a:pPr eaLnBrk="1" hangingPunct="1"/>
            <a:endParaRPr lang="en-GB" sz="800" dirty="0" smtClean="0">
              <a:solidFill>
                <a:schemeClr val="tx2"/>
              </a:solidFill>
            </a:endParaRPr>
          </a:p>
          <a:p>
            <a:pPr eaLnBrk="1" hangingPunct="1"/>
            <a:r>
              <a:rPr lang="en-GB" sz="2400" dirty="0" smtClean="0">
                <a:solidFill>
                  <a:schemeClr val="tx2"/>
                </a:solidFill>
              </a:rPr>
              <a:t>There are two compulsory classes</a:t>
            </a:r>
            <a:r>
              <a:rPr lang="en-GB" sz="2400" dirty="0">
                <a:solidFill>
                  <a:schemeClr val="tx2"/>
                </a:solidFill>
              </a:rPr>
              <a:t> </a:t>
            </a:r>
            <a:r>
              <a:rPr lang="en-GB" sz="2400" dirty="0" smtClean="0">
                <a:solidFill>
                  <a:schemeClr val="tx2"/>
                </a:solidFill>
              </a:rPr>
              <a:t>for all degrees:</a:t>
            </a:r>
            <a:br>
              <a:rPr lang="en-GB" sz="2400" dirty="0" smtClean="0">
                <a:solidFill>
                  <a:schemeClr val="tx2"/>
                </a:solidFill>
              </a:rPr>
            </a:br>
            <a:endParaRPr lang="en-GB" sz="800" dirty="0">
              <a:solidFill>
                <a:schemeClr val="tx2"/>
              </a:solidFill>
            </a:endParaRPr>
          </a:p>
          <a:p>
            <a:pPr lvl="1" eaLnBrk="1" hangingPunct="1"/>
            <a:r>
              <a:rPr lang="en-GB" sz="2400" dirty="0" smtClean="0">
                <a:solidFill>
                  <a:schemeClr val="tx2"/>
                </a:solidFill>
              </a:rPr>
              <a:t>Information Law (10 </a:t>
            </a:r>
            <a:r>
              <a:rPr lang="en-GB" sz="2400" dirty="0" smtClean="0">
                <a:solidFill>
                  <a:schemeClr val="tx2"/>
                </a:solidFill>
              </a:rPr>
              <a:t>credits, </a:t>
            </a:r>
            <a:r>
              <a:rPr lang="en-GB" sz="2400" dirty="0" smtClean="0">
                <a:solidFill>
                  <a:schemeClr val="tx2"/>
                </a:solidFill>
              </a:rPr>
              <a:t>Semester 1) </a:t>
            </a:r>
            <a:endParaRPr lang="en-GB" sz="2400" dirty="0">
              <a:solidFill>
                <a:schemeClr val="tx2"/>
              </a:solidFill>
            </a:endParaRPr>
          </a:p>
          <a:p>
            <a:pPr lvl="1" eaLnBrk="1" hangingPunct="1"/>
            <a:r>
              <a:rPr lang="en-GB" sz="2400" dirty="0" smtClean="0">
                <a:solidFill>
                  <a:schemeClr val="tx2"/>
                </a:solidFill>
              </a:rPr>
              <a:t>Research Methods (10 credits, Semester 2)</a:t>
            </a:r>
          </a:p>
          <a:p>
            <a:pPr eaLnBrk="1" hangingPunct="1"/>
            <a:endParaRPr lang="en-GB" sz="800" dirty="0">
              <a:solidFill>
                <a:schemeClr val="tx2"/>
              </a:solidFill>
            </a:endParaRPr>
          </a:p>
          <a:p>
            <a:pPr eaLnBrk="1" hangingPunct="1"/>
            <a:r>
              <a:rPr lang="en-GB" sz="2400" dirty="0" smtClean="0">
                <a:solidFill>
                  <a:schemeClr val="tx2"/>
                </a:solidFill>
              </a:rPr>
              <a:t>The remaining 100 credits are made up of </a:t>
            </a:r>
            <a:r>
              <a:rPr lang="en-GB" sz="2400" dirty="0" smtClean="0">
                <a:solidFill>
                  <a:schemeClr val="tx2"/>
                </a:solidFill>
              </a:rPr>
              <a:t>a mixture of 10 and 20 credit </a:t>
            </a:r>
            <a:r>
              <a:rPr lang="en-GB" sz="2400" dirty="0" smtClean="0">
                <a:solidFill>
                  <a:schemeClr val="tx2"/>
                </a:solidFill>
              </a:rPr>
              <a:t>classes </a:t>
            </a:r>
            <a:r>
              <a:rPr lang="en-GB" sz="2400" dirty="0" smtClean="0">
                <a:solidFill>
                  <a:schemeClr val="tx2"/>
                </a:solidFill>
              </a:rPr>
              <a:t>(depending on your choice)</a:t>
            </a:r>
          </a:p>
          <a:p>
            <a:pPr eaLnBrk="1" hangingPunct="1"/>
            <a:endParaRPr lang="en-GB" sz="2400" dirty="0">
              <a:solidFill>
                <a:schemeClr val="tx2"/>
              </a:solidFill>
            </a:endParaRPr>
          </a:p>
          <a:p>
            <a:pPr eaLnBrk="1" hangingPunct="1"/>
            <a:r>
              <a:rPr lang="en-GB" sz="2400" dirty="0" smtClean="0">
                <a:solidFill>
                  <a:schemeClr val="tx2"/>
                </a:solidFill>
              </a:rPr>
              <a:t>Details of all classes can be found on our local web pages:</a:t>
            </a:r>
          </a:p>
          <a:p>
            <a:pPr marL="0" indent="0" eaLnBrk="1" hangingPunct="1">
              <a:buNone/>
            </a:pPr>
            <a:r>
              <a:rPr lang="en-GB" sz="2000" dirty="0">
                <a:solidFill>
                  <a:schemeClr val="tx2"/>
                </a:solidFill>
              </a:rPr>
              <a:t> </a:t>
            </a:r>
            <a:r>
              <a:rPr lang="en-GB" sz="2000" dirty="0" smtClean="0">
                <a:solidFill>
                  <a:schemeClr val="tx2"/>
                </a:solidFill>
              </a:rPr>
              <a:t>    https</a:t>
            </a:r>
            <a:r>
              <a:rPr lang="en-GB" sz="2000" dirty="0">
                <a:solidFill>
                  <a:schemeClr val="tx2"/>
                </a:solidFill>
              </a:rPr>
              <a:t>://</a:t>
            </a:r>
            <a:r>
              <a:rPr lang="en-GB" sz="2000" dirty="0" err="1">
                <a:solidFill>
                  <a:schemeClr val="tx2"/>
                </a:solidFill>
              </a:rPr>
              <a:t>local.cis.strath.ac.uk</a:t>
            </a:r>
            <a:r>
              <a:rPr lang="en-GB" sz="2000" dirty="0">
                <a:solidFill>
                  <a:schemeClr val="tx2"/>
                </a:solidFill>
              </a:rPr>
              <a:t>/</a:t>
            </a:r>
            <a:r>
              <a:rPr lang="en-GB" sz="2000" dirty="0" err="1">
                <a:solidFill>
                  <a:schemeClr val="tx2"/>
                </a:solidFill>
              </a:rPr>
              <a:t>wp</a:t>
            </a:r>
            <a:r>
              <a:rPr lang="en-GB" sz="2000" dirty="0">
                <a:solidFill>
                  <a:schemeClr val="tx2"/>
                </a:solidFill>
              </a:rPr>
              <a:t>/teaching/postgraduate/syllabuses/</a:t>
            </a:r>
            <a:endParaRPr lang="en-GB" sz="2000" dirty="0" smtClean="0">
              <a:solidFill>
                <a:schemeClr val="tx2"/>
              </a:solidFill>
            </a:endParaRPr>
          </a:p>
        </p:txBody>
      </p:sp>
      <p:pic>
        <p:nvPicPr>
          <p:cNvPr id="3075" name="Picture 1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5588" cy="111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452438" y="381000"/>
            <a:ext cx="8158162" cy="774700"/>
          </a:xfrm>
        </p:spPr>
        <p:txBody>
          <a:bodyPr anchor="b"/>
          <a:lstStyle/>
          <a:p>
            <a:pPr algn="l" eaLnBrk="1" hangingPunct="1"/>
            <a:r>
              <a:rPr lang="en-GB" sz="3200" dirty="0" smtClean="0">
                <a:solidFill>
                  <a:srgbClr val="FF0000"/>
                </a:solidFill>
              </a:rPr>
              <a:t>Curriculum</a:t>
            </a:r>
          </a:p>
        </p:txBody>
      </p:sp>
    </p:spTree>
    <p:extLst>
      <p:ext uri="{BB962C8B-B14F-4D97-AF65-F5344CB8AC3E}">
        <p14:creationId xmlns:p14="http://schemas.microsoft.com/office/powerpoint/2010/main" val="1566149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452438" y="1492250"/>
            <a:ext cx="8158162" cy="5033094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GB" sz="2400" dirty="0" smtClean="0">
                <a:solidFill>
                  <a:schemeClr val="tx2"/>
                </a:solidFill>
              </a:rPr>
              <a:t>Fixed curriculum (no choices to make):-</a:t>
            </a:r>
          </a:p>
          <a:p>
            <a:pPr marL="0" indent="0" eaLnBrk="1" hangingPunct="1">
              <a:buNone/>
            </a:pPr>
            <a:endParaRPr lang="en-GB" sz="2400" dirty="0" smtClean="0">
              <a:solidFill>
                <a:schemeClr val="tx2"/>
              </a:solidFill>
            </a:endParaRPr>
          </a:p>
          <a:p>
            <a:pPr marL="0" indent="0" eaLnBrk="1" hangingPunct="1">
              <a:buNone/>
            </a:pPr>
            <a:r>
              <a:rPr lang="en-GB" sz="2400" dirty="0" smtClean="0">
                <a:solidFill>
                  <a:schemeClr val="tx2"/>
                </a:solidFill>
              </a:rPr>
              <a:t>Semester 1</a:t>
            </a:r>
            <a:endParaRPr lang="en-GB" sz="2400" dirty="0" smtClean="0">
              <a:solidFill>
                <a:schemeClr val="tx2"/>
              </a:solidFill>
            </a:endParaRPr>
          </a:p>
          <a:p>
            <a:r>
              <a:rPr lang="en-GB" sz="2400" dirty="0" smtClean="0"/>
              <a:t>CS </a:t>
            </a:r>
            <a:r>
              <a:rPr lang="en-GB" sz="2400" dirty="0"/>
              <a:t>951 Information Systems Architecture </a:t>
            </a:r>
            <a:r>
              <a:rPr lang="en-GB" sz="2400" dirty="0" smtClean="0"/>
              <a:t> (20 </a:t>
            </a:r>
            <a:r>
              <a:rPr lang="en-GB" sz="2400" dirty="0" err="1" smtClean="0"/>
              <a:t>cr</a:t>
            </a:r>
            <a:r>
              <a:rPr lang="en-GB" sz="2400" dirty="0" smtClean="0"/>
              <a:t>)</a:t>
            </a:r>
            <a:endParaRPr lang="en-US" sz="2400" dirty="0"/>
          </a:p>
          <a:p>
            <a:r>
              <a:rPr lang="en-GB" sz="2400" dirty="0" smtClean="0"/>
              <a:t>CS </a:t>
            </a:r>
            <a:r>
              <a:rPr lang="en-GB" sz="2400" dirty="0"/>
              <a:t>976 Information </a:t>
            </a:r>
            <a:r>
              <a:rPr lang="en-GB" sz="2400" dirty="0" smtClean="0"/>
              <a:t>Retrieval  (10 </a:t>
            </a:r>
            <a:r>
              <a:rPr lang="en-GB" sz="2400" dirty="0" err="1" smtClean="0"/>
              <a:t>cr</a:t>
            </a:r>
            <a:r>
              <a:rPr lang="en-GB" sz="2400" dirty="0" smtClean="0"/>
              <a:t>)</a:t>
            </a:r>
            <a:endParaRPr lang="en-US" sz="2400" dirty="0"/>
          </a:p>
          <a:p>
            <a:r>
              <a:rPr lang="en-GB" sz="2400" dirty="0" smtClean="0"/>
              <a:t>MS </a:t>
            </a:r>
            <a:r>
              <a:rPr lang="en-GB" sz="2400" dirty="0"/>
              <a:t>418 Project </a:t>
            </a:r>
            <a:r>
              <a:rPr lang="en-GB" sz="2400" dirty="0" smtClean="0"/>
              <a:t>Management  (20 </a:t>
            </a:r>
            <a:r>
              <a:rPr lang="en-GB" sz="2400" dirty="0" err="1" smtClean="0"/>
              <a:t>cr</a:t>
            </a:r>
            <a:r>
              <a:rPr lang="en-GB" sz="2400" dirty="0" smtClean="0"/>
              <a:t>)</a:t>
            </a:r>
          </a:p>
          <a:p>
            <a:pPr marL="0" indent="0">
              <a:buNone/>
            </a:pPr>
            <a:endParaRPr lang="en-GB" sz="2400" dirty="0" smtClean="0"/>
          </a:p>
          <a:p>
            <a:pPr marL="0" indent="0">
              <a:buNone/>
            </a:pPr>
            <a:r>
              <a:rPr lang="en-GB" sz="2400" dirty="0" smtClean="0"/>
              <a:t>Semester 2</a:t>
            </a:r>
            <a:endParaRPr lang="en-US" sz="2400" dirty="0"/>
          </a:p>
          <a:p>
            <a:r>
              <a:rPr lang="en-GB" sz="2400" dirty="0"/>
              <a:t>CS 549 Distributed Information Systems (</a:t>
            </a:r>
            <a:r>
              <a:rPr lang="en-GB" sz="2400" dirty="0" smtClean="0"/>
              <a:t>20</a:t>
            </a:r>
            <a:r>
              <a:rPr lang="en-GB" sz="2400" dirty="0"/>
              <a:t> </a:t>
            </a:r>
            <a:r>
              <a:rPr lang="en-GB" sz="2400" dirty="0" err="1" smtClean="0"/>
              <a:t>cr</a:t>
            </a:r>
            <a:r>
              <a:rPr lang="en-GB" sz="2400" dirty="0" smtClean="0"/>
              <a:t>)</a:t>
            </a:r>
            <a:endParaRPr lang="en-US" sz="2400" dirty="0"/>
          </a:p>
          <a:p>
            <a:r>
              <a:rPr lang="en-GB" sz="2400" dirty="0"/>
              <a:t>CS 556 Data Analytics  (</a:t>
            </a:r>
            <a:r>
              <a:rPr lang="en-GB" sz="2400" dirty="0" smtClean="0"/>
              <a:t>20 </a:t>
            </a:r>
            <a:r>
              <a:rPr lang="en-GB" sz="2400" dirty="0" err="1" smtClean="0"/>
              <a:t>cr</a:t>
            </a:r>
            <a:r>
              <a:rPr lang="en-GB" sz="2400" dirty="0" smtClean="0"/>
              <a:t>)</a:t>
            </a:r>
            <a:endParaRPr lang="en-US" sz="2400" dirty="0"/>
          </a:p>
          <a:p>
            <a:r>
              <a:rPr lang="en-GB" sz="2400" dirty="0" smtClean="0"/>
              <a:t>CS </a:t>
            </a:r>
            <a:r>
              <a:rPr lang="en-GB" sz="2400" dirty="0"/>
              <a:t>975 Business Analysis  (</a:t>
            </a:r>
            <a:r>
              <a:rPr lang="en-GB" sz="2400" dirty="0" smtClean="0"/>
              <a:t>10 </a:t>
            </a:r>
            <a:r>
              <a:rPr lang="en-GB" sz="2400" dirty="0" err="1" smtClean="0"/>
              <a:t>cr</a:t>
            </a:r>
            <a:r>
              <a:rPr lang="en-GB" sz="2400" dirty="0" smtClean="0"/>
              <a:t>)</a:t>
            </a:r>
            <a:endParaRPr lang="en-US" sz="2400" dirty="0"/>
          </a:p>
          <a:p>
            <a:pPr marL="0" indent="0">
              <a:buNone/>
            </a:pPr>
            <a:endParaRPr lang="en-GB" sz="2400" dirty="0" smtClean="0">
              <a:solidFill>
                <a:schemeClr val="tx2"/>
              </a:solidFill>
            </a:endParaRPr>
          </a:p>
          <a:p>
            <a:pPr marL="0" indent="0" eaLnBrk="1" hangingPunct="1">
              <a:buNone/>
            </a:pPr>
            <a:endParaRPr lang="en-GB" sz="2400" dirty="0" smtClean="0">
              <a:solidFill>
                <a:schemeClr val="tx2"/>
              </a:solidFill>
            </a:endParaRPr>
          </a:p>
        </p:txBody>
      </p:sp>
      <p:pic>
        <p:nvPicPr>
          <p:cNvPr id="3075" name="Picture 1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5588" cy="111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452438" y="381000"/>
            <a:ext cx="8158162" cy="774700"/>
          </a:xfrm>
        </p:spPr>
        <p:txBody>
          <a:bodyPr anchor="b"/>
          <a:lstStyle/>
          <a:p>
            <a:pPr algn="l" eaLnBrk="1" hangingPunct="1"/>
            <a:r>
              <a:rPr lang="en-GB" sz="3200" dirty="0" smtClean="0">
                <a:solidFill>
                  <a:srgbClr val="FF0000"/>
                </a:solidFill>
              </a:rPr>
              <a:t>Classes for EIS</a:t>
            </a:r>
            <a:endParaRPr lang="en-GB" sz="32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8282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452438" y="1340768"/>
            <a:ext cx="8512050" cy="5328592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GB" sz="2400" dirty="0" smtClean="0">
                <a:solidFill>
                  <a:schemeClr val="tx2"/>
                </a:solidFill>
              </a:rPr>
              <a:t>Select 100 credits from :-</a:t>
            </a:r>
            <a:endParaRPr lang="en-GB" sz="2400" dirty="0" smtClean="0">
              <a:solidFill>
                <a:schemeClr val="tx2"/>
              </a:solidFill>
            </a:endParaRPr>
          </a:p>
          <a:p>
            <a:pPr marL="0" indent="0" eaLnBrk="1" hangingPunct="1">
              <a:buNone/>
            </a:pPr>
            <a:r>
              <a:rPr lang="en-GB" sz="2400" dirty="0" smtClean="0">
                <a:solidFill>
                  <a:schemeClr val="tx2"/>
                </a:solidFill>
              </a:rPr>
              <a:t>Semester 1</a:t>
            </a:r>
            <a:endParaRPr lang="en-GB" sz="2400" dirty="0" smtClean="0">
              <a:solidFill>
                <a:schemeClr val="tx2"/>
              </a:solidFill>
            </a:endParaRPr>
          </a:p>
          <a:p>
            <a:r>
              <a:rPr lang="en-GB" sz="2400" dirty="0"/>
              <a:t>CS 547 Advanced Topics in Software Engineering	</a:t>
            </a:r>
            <a:r>
              <a:rPr lang="en-GB" sz="2400" dirty="0"/>
              <a:t>(20 </a:t>
            </a:r>
            <a:r>
              <a:rPr lang="en-GB" sz="2400" dirty="0" err="1" smtClean="0"/>
              <a:t>cr</a:t>
            </a:r>
            <a:r>
              <a:rPr lang="en-GB" sz="2400" dirty="0" smtClean="0"/>
              <a:t>)</a:t>
            </a:r>
            <a:endParaRPr lang="en-US" sz="2400" dirty="0" smtClean="0"/>
          </a:p>
          <a:p>
            <a:r>
              <a:rPr lang="en-GB" sz="2400" dirty="0" smtClean="0"/>
              <a:t>CS </a:t>
            </a:r>
            <a:r>
              <a:rPr lang="en-GB" sz="2400" dirty="0"/>
              <a:t>548 Designing Usable Systems</a:t>
            </a:r>
            <a:r>
              <a:rPr lang="en-US" sz="2400" dirty="0"/>
              <a:t> </a:t>
            </a:r>
            <a:r>
              <a:rPr lang="en-GB" sz="2400" dirty="0"/>
              <a:t>(20 </a:t>
            </a:r>
            <a:r>
              <a:rPr lang="en-GB" sz="2400" dirty="0" err="1"/>
              <a:t>cr</a:t>
            </a:r>
            <a:r>
              <a:rPr lang="en-GB" sz="2400" dirty="0" smtClean="0"/>
              <a:t>)</a:t>
            </a:r>
            <a:endParaRPr lang="en-US" sz="2400" dirty="0" smtClean="0"/>
          </a:p>
          <a:p>
            <a:r>
              <a:rPr lang="en-GB" sz="2400" dirty="0" smtClean="0"/>
              <a:t>CS </a:t>
            </a:r>
            <a:r>
              <a:rPr lang="en-GB" sz="2400" dirty="0"/>
              <a:t>951 Information Systems Architecture </a:t>
            </a:r>
            <a:r>
              <a:rPr lang="en-GB" sz="2400" dirty="0" smtClean="0"/>
              <a:t> (20 </a:t>
            </a:r>
            <a:r>
              <a:rPr lang="en-GB" sz="2400" dirty="0" err="1" smtClean="0"/>
              <a:t>cr</a:t>
            </a:r>
            <a:r>
              <a:rPr lang="en-GB" sz="2400" dirty="0" smtClean="0"/>
              <a:t>)</a:t>
            </a:r>
          </a:p>
          <a:p>
            <a:r>
              <a:rPr lang="en-GB" sz="2400" dirty="0" smtClean="0"/>
              <a:t>One of:</a:t>
            </a:r>
            <a:endParaRPr lang="en-US" sz="2400" dirty="0"/>
          </a:p>
          <a:p>
            <a:pPr lvl="1"/>
            <a:r>
              <a:rPr lang="en-GB" sz="2400" dirty="0" smtClean="0"/>
              <a:t>MS </a:t>
            </a:r>
            <a:r>
              <a:rPr lang="en-GB" sz="2400" dirty="0"/>
              <a:t>418 Project </a:t>
            </a:r>
            <a:r>
              <a:rPr lang="en-GB" sz="2400" dirty="0" smtClean="0"/>
              <a:t>Management  (20 </a:t>
            </a:r>
            <a:r>
              <a:rPr lang="en-GB" sz="2400" dirty="0" err="1" smtClean="0"/>
              <a:t>cr</a:t>
            </a:r>
            <a:r>
              <a:rPr lang="en-GB" sz="2400" dirty="0" smtClean="0"/>
              <a:t>)</a:t>
            </a:r>
          </a:p>
          <a:p>
            <a:pPr lvl="1"/>
            <a:r>
              <a:rPr lang="en-GB" sz="2400" dirty="0" smtClean="0"/>
              <a:t>CS </a:t>
            </a:r>
            <a:r>
              <a:rPr lang="en-GB" sz="2400" dirty="0"/>
              <a:t>409 Software Architecture and Design </a:t>
            </a:r>
            <a:r>
              <a:rPr lang="en-GB" sz="2400" dirty="0" smtClean="0"/>
              <a:t> (</a:t>
            </a:r>
            <a:r>
              <a:rPr lang="en-GB" sz="2400" dirty="0"/>
              <a:t>20 </a:t>
            </a:r>
            <a:r>
              <a:rPr lang="en-GB" sz="2400" dirty="0" err="1"/>
              <a:t>cr</a:t>
            </a:r>
            <a:r>
              <a:rPr lang="en-GB" sz="2400" dirty="0" smtClean="0"/>
              <a:t>)</a:t>
            </a:r>
          </a:p>
          <a:p>
            <a:pPr marL="0" indent="0">
              <a:buNone/>
            </a:pPr>
            <a:endParaRPr lang="en-GB" sz="2400" dirty="0" smtClean="0"/>
          </a:p>
          <a:p>
            <a:pPr marL="0" indent="0">
              <a:buNone/>
            </a:pPr>
            <a:r>
              <a:rPr lang="en-GB" sz="2400" dirty="0" smtClean="0"/>
              <a:t>Semester 2</a:t>
            </a:r>
            <a:endParaRPr lang="en-US" sz="2400" dirty="0"/>
          </a:p>
          <a:p>
            <a:r>
              <a:rPr lang="en-GB" sz="2400" dirty="0"/>
              <a:t>CS 549 Distributed Information Systems (</a:t>
            </a:r>
            <a:r>
              <a:rPr lang="en-GB" sz="2400" dirty="0" smtClean="0"/>
              <a:t>20</a:t>
            </a:r>
            <a:r>
              <a:rPr lang="en-GB" sz="2400" dirty="0"/>
              <a:t> </a:t>
            </a:r>
            <a:r>
              <a:rPr lang="en-GB" sz="2400" dirty="0" err="1" smtClean="0"/>
              <a:t>cr</a:t>
            </a:r>
            <a:r>
              <a:rPr lang="en-GB" sz="2400" dirty="0" smtClean="0"/>
              <a:t>)</a:t>
            </a:r>
          </a:p>
          <a:p>
            <a:r>
              <a:rPr lang="en-GB" sz="2400" dirty="0" smtClean="0"/>
              <a:t>CS </a:t>
            </a:r>
            <a:r>
              <a:rPr lang="en-GB" sz="2400" dirty="0"/>
              <a:t>551 Mobile Software Applications 	</a:t>
            </a:r>
            <a:r>
              <a:rPr lang="en-GB" sz="2400" dirty="0"/>
              <a:t>(20 </a:t>
            </a:r>
            <a:r>
              <a:rPr lang="en-GB" sz="2400" dirty="0" err="1"/>
              <a:t>cr</a:t>
            </a:r>
            <a:r>
              <a:rPr lang="en-GB" sz="2400" dirty="0" smtClean="0"/>
              <a:t>)</a:t>
            </a:r>
          </a:p>
          <a:p>
            <a:pPr marL="0" indent="0">
              <a:buNone/>
            </a:pPr>
            <a:endParaRPr lang="en-GB" sz="2400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GB" sz="2400" dirty="0" smtClean="0">
              <a:solidFill>
                <a:schemeClr val="tx2"/>
              </a:solidFill>
            </a:endParaRPr>
          </a:p>
          <a:p>
            <a:pPr marL="0" indent="0" eaLnBrk="1" hangingPunct="1">
              <a:buNone/>
            </a:pPr>
            <a:endParaRPr lang="en-GB" sz="2400" dirty="0" smtClean="0">
              <a:solidFill>
                <a:schemeClr val="tx2"/>
              </a:solidFill>
            </a:endParaRPr>
          </a:p>
        </p:txBody>
      </p:sp>
      <p:pic>
        <p:nvPicPr>
          <p:cNvPr id="3075" name="Picture 1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5588" cy="111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452438" y="381000"/>
            <a:ext cx="8158162" cy="774700"/>
          </a:xfrm>
        </p:spPr>
        <p:txBody>
          <a:bodyPr anchor="b"/>
          <a:lstStyle/>
          <a:p>
            <a:pPr algn="l" eaLnBrk="1" hangingPunct="1"/>
            <a:r>
              <a:rPr lang="en-GB" sz="3200" dirty="0" smtClean="0">
                <a:solidFill>
                  <a:srgbClr val="FF0000"/>
                </a:solidFill>
              </a:rPr>
              <a:t>Classes for ASE</a:t>
            </a:r>
            <a:endParaRPr lang="en-GB" sz="32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4760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79512" y="980728"/>
            <a:ext cx="8784976" cy="5688632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GB" sz="2000" dirty="0" smtClean="0">
                <a:solidFill>
                  <a:schemeClr val="tx2"/>
                </a:solidFill>
              </a:rPr>
              <a:t>Select 100 credits from :-</a:t>
            </a:r>
            <a:endParaRPr lang="en-GB" sz="2000" dirty="0" smtClean="0">
              <a:solidFill>
                <a:schemeClr val="tx2"/>
              </a:solidFill>
            </a:endParaRPr>
          </a:p>
          <a:p>
            <a:pPr marL="0" indent="0" eaLnBrk="1" hangingPunct="1">
              <a:buNone/>
            </a:pPr>
            <a:r>
              <a:rPr lang="en-GB" sz="2000" dirty="0" smtClean="0">
                <a:solidFill>
                  <a:schemeClr val="tx2"/>
                </a:solidFill>
              </a:rPr>
              <a:t>Semester 1</a:t>
            </a:r>
            <a:endParaRPr lang="en-GB" sz="2000" dirty="0" smtClean="0">
              <a:solidFill>
                <a:schemeClr val="tx2"/>
              </a:solidFill>
            </a:endParaRPr>
          </a:p>
          <a:p>
            <a:r>
              <a:rPr lang="en-GB" sz="2000" dirty="0"/>
              <a:t>CS 547 Advanced Topics in Software Engineering	</a:t>
            </a:r>
            <a:r>
              <a:rPr lang="en-GB" sz="2000" dirty="0"/>
              <a:t>(20 </a:t>
            </a:r>
            <a:r>
              <a:rPr lang="en-GB" sz="2000" dirty="0" err="1" smtClean="0"/>
              <a:t>cr</a:t>
            </a:r>
            <a:r>
              <a:rPr lang="en-GB" sz="2000" dirty="0" smtClean="0"/>
              <a:t>)</a:t>
            </a:r>
            <a:endParaRPr lang="en-US" sz="2000" dirty="0" smtClean="0"/>
          </a:p>
          <a:p>
            <a:r>
              <a:rPr lang="en-GB" sz="2000" dirty="0" smtClean="0"/>
              <a:t>CS </a:t>
            </a:r>
            <a:r>
              <a:rPr lang="en-GB" sz="2000" dirty="0"/>
              <a:t>548 Designing Usable Systems</a:t>
            </a:r>
            <a:r>
              <a:rPr lang="en-US" sz="2000" dirty="0"/>
              <a:t> </a:t>
            </a:r>
            <a:r>
              <a:rPr lang="en-GB" sz="2000" dirty="0"/>
              <a:t>(20 </a:t>
            </a:r>
            <a:r>
              <a:rPr lang="en-GB" sz="2000" dirty="0" err="1"/>
              <a:t>cr</a:t>
            </a:r>
            <a:r>
              <a:rPr lang="en-GB" sz="2000" dirty="0" smtClean="0"/>
              <a:t>)</a:t>
            </a:r>
            <a:endParaRPr lang="en-US" sz="2000" dirty="0" smtClean="0"/>
          </a:p>
          <a:p>
            <a:r>
              <a:rPr lang="en-GB" sz="2000" dirty="0" smtClean="0"/>
              <a:t>CS </a:t>
            </a:r>
            <a:r>
              <a:rPr lang="en-GB" sz="2000" dirty="0"/>
              <a:t>951 Information Systems Architecture </a:t>
            </a:r>
            <a:r>
              <a:rPr lang="en-GB" sz="2000" dirty="0" smtClean="0"/>
              <a:t> (20 </a:t>
            </a:r>
            <a:r>
              <a:rPr lang="en-GB" sz="2000" dirty="0" err="1" smtClean="0"/>
              <a:t>cr</a:t>
            </a:r>
            <a:r>
              <a:rPr lang="en-GB" sz="2000" dirty="0" smtClean="0"/>
              <a:t>)</a:t>
            </a:r>
          </a:p>
          <a:p>
            <a:r>
              <a:rPr lang="en-GB" sz="2000" dirty="0"/>
              <a:t>CS 976 Information Retrieval  (10 </a:t>
            </a:r>
            <a:r>
              <a:rPr lang="en-GB" sz="2000" dirty="0" err="1"/>
              <a:t>cr</a:t>
            </a:r>
            <a:r>
              <a:rPr lang="en-GB" sz="2000" dirty="0" smtClean="0"/>
              <a:t>)</a:t>
            </a:r>
          </a:p>
          <a:p>
            <a:r>
              <a:rPr lang="en-GB" sz="2000" dirty="0" smtClean="0"/>
              <a:t>One of:</a:t>
            </a:r>
            <a:endParaRPr lang="en-US" sz="2000" dirty="0"/>
          </a:p>
          <a:p>
            <a:pPr lvl="1"/>
            <a:r>
              <a:rPr lang="en-GB" sz="2000" dirty="0" smtClean="0"/>
              <a:t>MS </a:t>
            </a:r>
            <a:r>
              <a:rPr lang="en-GB" sz="2000" dirty="0"/>
              <a:t>418 Project </a:t>
            </a:r>
            <a:r>
              <a:rPr lang="en-GB" sz="2000" dirty="0" smtClean="0"/>
              <a:t>Management  (20 </a:t>
            </a:r>
            <a:r>
              <a:rPr lang="en-GB" sz="2000" dirty="0" err="1" smtClean="0"/>
              <a:t>cr</a:t>
            </a:r>
            <a:r>
              <a:rPr lang="en-GB" sz="2000" dirty="0" smtClean="0"/>
              <a:t>)</a:t>
            </a:r>
          </a:p>
          <a:p>
            <a:pPr lvl="1"/>
            <a:r>
              <a:rPr lang="en-GB" sz="2000" dirty="0" smtClean="0"/>
              <a:t>CS </a:t>
            </a:r>
            <a:r>
              <a:rPr lang="en-GB" sz="2000" dirty="0"/>
              <a:t>409 Software Architecture and Design </a:t>
            </a:r>
            <a:r>
              <a:rPr lang="en-GB" sz="2000" dirty="0" smtClean="0"/>
              <a:t> (</a:t>
            </a:r>
            <a:r>
              <a:rPr lang="en-GB" sz="2000" dirty="0"/>
              <a:t>20 </a:t>
            </a:r>
            <a:r>
              <a:rPr lang="en-GB" sz="2000" dirty="0" err="1"/>
              <a:t>cr</a:t>
            </a:r>
            <a:r>
              <a:rPr lang="en-GB" sz="2000" dirty="0" smtClean="0"/>
              <a:t>)</a:t>
            </a:r>
          </a:p>
          <a:p>
            <a:pPr marL="0" indent="0">
              <a:buNone/>
            </a:pPr>
            <a:endParaRPr lang="en-GB" sz="2000" dirty="0" smtClean="0"/>
          </a:p>
          <a:p>
            <a:pPr marL="0" indent="0">
              <a:buNone/>
            </a:pPr>
            <a:r>
              <a:rPr lang="en-GB" sz="2000" dirty="0" smtClean="0"/>
              <a:t>Semester 2</a:t>
            </a:r>
            <a:endParaRPr lang="en-US" sz="2000" dirty="0"/>
          </a:p>
          <a:p>
            <a:r>
              <a:rPr lang="en-GB" sz="2000" dirty="0"/>
              <a:t>CS 549 Distributed Information Systems (</a:t>
            </a:r>
            <a:r>
              <a:rPr lang="en-GB" sz="2000" dirty="0" smtClean="0"/>
              <a:t>20</a:t>
            </a:r>
            <a:r>
              <a:rPr lang="en-GB" sz="2000" dirty="0"/>
              <a:t> </a:t>
            </a:r>
            <a:r>
              <a:rPr lang="en-GB" sz="2000" dirty="0" err="1" smtClean="0"/>
              <a:t>cr</a:t>
            </a:r>
            <a:r>
              <a:rPr lang="en-GB" sz="2000" dirty="0" smtClean="0"/>
              <a:t>)</a:t>
            </a:r>
          </a:p>
          <a:p>
            <a:r>
              <a:rPr lang="en-GB" sz="2000" dirty="0" smtClean="0"/>
              <a:t>CS </a:t>
            </a:r>
            <a:r>
              <a:rPr lang="en-GB" sz="2000" dirty="0"/>
              <a:t>551 Mobile Software Applications 	</a:t>
            </a:r>
            <a:r>
              <a:rPr lang="en-GB" sz="2000" dirty="0"/>
              <a:t>(20 </a:t>
            </a:r>
            <a:r>
              <a:rPr lang="en-GB" sz="2000" dirty="0" err="1"/>
              <a:t>cr</a:t>
            </a:r>
            <a:r>
              <a:rPr lang="en-GB" sz="2000" dirty="0" smtClean="0"/>
              <a:t>)</a:t>
            </a:r>
          </a:p>
          <a:p>
            <a:r>
              <a:rPr lang="en-GB" sz="2000" dirty="0"/>
              <a:t>CS 556 Data Analytics  (20 </a:t>
            </a:r>
            <a:r>
              <a:rPr lang="en-GB" sz="2000" dirty="0" err="1"/>
              <a:t>cr</a:t>
            </a:r>
            <a:r>
              <a:rPr lang="en-GB" sz="2000" dirty="0" smtClean="0"/>
              <a:t>)</a:t>
            </a:r>
          </a:p>
          <a:p>
            <a:r>
              <a:rPr lang="en-GB" sz="2000" dirty="0"/>
              <a:t>CS 975 Business Analysis  (10 </a:t>
            </a:r>
            <a:r>
              <a:rPr lang="en-GB" sz="2000" dirty="0" err="1"/>
              <a:t>cr</a:t>
            </a:r>
            <a:r>
              <a:rPr lang="en-GB" sz="2000" dirty="0"/>
              <a:t>)</a:t>
            </a:r>
            <a:endParaRPr lang="en-US" sz="2000" dirty="0"/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endParaRPr lang="en-GB" sz="2400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GB" sz="2400" dirty="0" smtClean="0">
              <a:solidFill>
                <a:schemeClr val="tx2"/>
              </a:solidFill>
            </a:endParaRPr>
          </a:p>
          <a:p>
            <a:pPr marL="0" indent="0" eaLnBrk="1" hangingPunct="1">
              <a:buNone/>
            </a:pPr>
            <a:endParaRPr lang="en-GB" sz="2400" dirty="0" smtClean="0">
              <a:solidFill>
                <a:schemeClr val="tx2"/>
              </a:solidFill>
            </a:endParaRPr>
          </a:p>
        </p:txBody>
      </p:sp>
      <p:pic>
        <p:nvPicPr>
          <p:cNvPr id="3075" name="Picture 1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5588" cy="980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452438" y="381000"/>
            <a:ext cx="8158162" cy="599728"/>
          </a:xfrm>
        </p:spPr>
        <p:txBody>
          <a:bodyPr anchor="b"/>
          <a:lstStyle/>
          <a:p>
            <a:pPr algn="l" eaLnBrk="1" hangingPunct="1"/>
            <a:r>
              <a:rPr lang="en-GB" sz="3200" dirty="0" smtClean="0">
                <a:solidFill>
                  <a:srgbClr val="FF0000"/>
                </a:solidFill>
              </a:rPr>
              <a:t>Classes for ACS</a:t>
            </a:r>
            <a:endParaRPr lang="en-GB" sz="32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5198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533400" y="1295400"/>
            <a:ext cx="7924800" cy="4941912"/>
          </a:xfrm>
        </p:spPr>
        <p:txBody>
          <a:bodyPr/>
          <a:lstStyle/>
          <a:p>
            <a:pPr eaLnBrk="1" hangingPunct="1"/>
            <a:r>
              <a:rPr lang="en-GB" sz="2400" dirty="0" smtClean="0">
                <a:solidFill>
                  <a:schemeClr val="tx2"/>
                </a:solidFill>
              </a:rPr>
              <a:t>Choices submitted on Pegasus</a:t>
            </a:r>
          </a:p>
          <a:p>
            <a:pPr eaLnBrk="1" hangingPunct="1"/>
            <a:endParaRPr lang="en-GB" sz="2400" dirty="0">
              <a:solidFill>
                <a:schemeClr val="tx2"/>
              </a:solidFill>
            </a:endParaRPr>
          </a:p>
          <a:p>
            <a:pPr eaLnBrk="1" hangingPunct="1"/>
            <a:r>
              <a:rPr lang="en-GB" sz="2400" dirty="0" smtClean="0">
                <a:solidFill>
                  <a:schemeClr val="tx2"/>
                </a:solidFill>
              </a:rPr>
              <a:t>Feel free to discuss them with me</a:t>
            </a:r>
          </a:p>
          <a:p>
            <a:pPr eaLnBrk="1" hangingPunct="1"/>
            <a:endParaRPr lang="en-GB" sz="2400" dirty="0">
              <a:solidFill>
                <a:schemeClr val="tx2"/>
              </a:solidFill>
            </a:endParaRPr>
          </a:p>
          <a:p>
            <a:pPr eaLnBrk="1" hangingPunct="1"/>
            <a:r>
              <a:rPr lang="en-GB" sz="2400" dirty="0" smtClean="0">
                <a:solidFill>
                  <a:schemeClr val="tx2"/>
                </a:solidFill>
              </a:rPr>
              <a:t>Feel free to try classes for a week or so</a:t>
            </a:r>
          </a:p>
          <a:p>
            <a:pPr lvl="1" eaLnBrk="1" hangingPunct="1"/>
            <a:r>
              <a:rPr lang="en-GB" sz="2000" dirty="0" smtClean="0">
                <a:solidFill>
                  <a:schemeClr val="tx2"/>
                </a:solidFill>
              </a:rPr>
              <a:t>Can change later but don’t leave it too long (can be very difficult to catch up with missed work)</a:t>
            </a:r>
            <a:endParaRPr lang="en-GB" sz="2000" dirty="0" smtClean="0">
              <a:solidFill>
                <a:schemeClr val="tx2"/>
              </a:solidFill>
            </a:endParaRPr>
          </a:p>
        </p:txBody>
      </p:sp>
      <p:pic>
        <p:nvPicPr>
          <p:cNvPr id="3075" name="Picture 1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5588" cy="111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452438" y="381000"/>
            <a:ext cx="8158162" cy="774700"/>
          </a:xfrm>
        </p:spPr>
        <p:txBody>
          <a:bodyPr anchor="b"/>
          <a:lstStyle/>
          <a:p>
            <a:pPr algn="l" eaLnBrk="1" hangingPunct="1"/>
            <a:r>
              <a:rPr lang="en-GB" sz="3200" dirty="0" smtClean="0">
                <a:solidFill>
                  <a:srgbClr val="FF0000"/>
                </a:solidFill>
              </a:rPr>
              <a:t>Choosing your classes</a:t>
            </a:r>
            <a:endParaRPr lang="en-GB" sz="32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961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 animBg="1"/>
    </p:bld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876</TotalTime>
  <Words>525</Words>
  <Application>Microsoft Macintosh PowerPoint</Application>
  <PresentationFormat>On-screen Show (4:3)</PresentationFormat>
  <Paragraphs>141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Courier</vt:lpstr>
      <vt:lpstr>ＭＳ Ｐゴシック</vt:lpstr>
      <vt:lpstr>Times</vt:lpstr>
      <vt:lpstr>Arial</vt:lpstr>
      <vt:lpstr>Blank Presentation</vt:lpstr>
      <vt:lpstr>PowerPoint Presentation</vt:lpstr>
      <vt:lpstr>Course Aim</vt:lpstr>
      <vt:lpstr>Named Degrees</vt:lpstr>
      <vt:lpstr>Semester Dates</vt:lpstr>
      <vt:lpstr>Curriculum</vt:lpstr>
      <vt:lpstr>Classes for EIS</vt:lpstr>
      <vt:lpstr>Classes for ASE</vt:lpstr>
      <vt:lpstr>Classes for ACS</vt:lpstr>
      <vt:lpstr>Choosing your classes</vt:lpstr>
      <vt:lpstr>Assessment</vt:lpstr>
      <vt:lpstr>Other announcements</vt:lpstr>
    </vt:vector>
  </TitlesOfParts>
  <Company>University of Strathclyde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Buchanan</dc:creator>
  <cp:lastModifiedBy>Microsoft Office User</cp:lastModifiedBy>
  <cp:revision>94</cp:revision>
  <dcterms:created xsi:type="dcterms:W3CDTF">2011-09-18T21:17:07Z</dcterms:created>
  <dcterms:modified xsi:type="dcterms:W3CDTF">2016-09-09T10:36:04Z</dcterms:modified>
</cp:coreProperties>
</file>